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56" r:id="rId5"/>
    <p:sldId id="276" r:id="rId6"/>
    <p:sldId id="257" r:id="rId7"/>
    <p:sldId id="258" r:id="rId8"/>
    <p:sldId id="260" r:id="rId9"/>
    <p:sldId id="275" r:id="rId10"/>
    <p:sldId id="261" r:id="rId11"/>
    <p:sldId id="262" r:id="rId12"/>
    <p:sldId id="264" r:id="rId13"/>
    <p:sldId id="265" r:id="rId14"/>
    <p:sldId id="263" r:id="rId15"/>
    <p:sldId id="266" r:id="rId16"/>
    <p:sldId id="267" r:id="rId17"/>
    <p:sldId id="268" r:id="rId18"/>
    <p:sldId id="269" r:id="rId19"/>
    <p:sldId id="270" r:id="rId20"/>
    <p:sldId id="271" r:id="rId21"/>
    <p:sldId id="281" r:id="rId22"/>
    <p:sldId id="282" r:id="rId23"/>
    <p:sldId id="272" r:id="rId24"/>
    <p:sldId id="273" r:id="rId25"/>
    <p:sldId id="277" r:id="rId26"/>
    <p:sldId id="278" r:id="rId27"/>
    <p:sldId id="279" r:id="rId28"/>
    <p:sldId id="280" r:id="rId29"/>
    <p:sldId id="27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7ED34-7E01-9B46-B7F2-6C6971C84B84}" v="3112" dt="2020-10-29T19:11:06.207"/>
    <p1510:client id="{E184D631-8764-5A47-B901-833F6312695C}" v="113" dt="2020-10-29T16:56:33.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8DB19-EFEA-4445-A89A-4C25880D87A3}" type="datetimeFigureOut">
              <a:rPr kumimoji="1" lang="ko-Kore-KR" altLang="en-US" smtClean="0"/>
              <a:t>12/15/2020</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4B6AD-B546-654F-B080-0C7B68247B1E}" type="slidenum">
              <a:rPr kumimoji="1" lang="ko-Kore-KR" altLang="en-US" smtClean="0"/>
              <a:t>‹#›</a:t>
            </a:fld>
            <a:endParaRPr kumimoji="1" lang="ko-Kore-KR" altLang="en-US"/>
          </a:p>
        </p:txBody>
      </p:sp>
    </p:spTree>
    <p:extLst>
      <p:ext uri="{BB962C8B-B14F-4D97-AF65-F5344CB8AC3E}">
        <p14:creationId xmlns:p14="http://schemas.microsoft.com/office/powerpoint/2010/main" val="24314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apple.com/videos/play/wwdc2020/1066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eloper.apple.com/documentation/bundleresources/information_property_list/skadnetworkitems/skadnetworkidentifier?language=objc"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eveloper.apple.com/documentation/storekit/skstoreproductparameteritunesitemidentifier?language=objc"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apple.com/videos/play/wwdc2020/1011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a:t>
            </a:fld>
            <a:endParaRPr kumimoji="1" lang="ko-Kore-KR" altLang="en-US"/>
          </a:p>
        </p:txBody>
      </p:sp>
    </p:spTree>
    <p:extLst>
      <p:ext uri="{BB962C8B-B14F-4D97-AF65-F5344CB8AC3E}">
        <p14:creationId xmlns:p14="http://schemas.microsoft.com/office/powerpoint/2010/main" val="3015741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다음으로</a:t>
            </a:r>
            <a:r>
              <a:rPr kumimoji="1" lang="en-US" altLang="ko-KR"/>
              <a:t>,</a:t>
            </a:r>
            <a:r>
              <a:rPr kumimoji="1" lang="ko-KR" altLang="en-US"/>
              <a:t> </a:t>
            </a:r>
            <a:r>
              <a:rPr kumimoji="1" lang="en-US" altLang="ko-KR"/>
              <a:t>U1 </a:t>
            </a:r>
            <a:r>
              <a:rPr kumimoji="1" lang="ko-KR" altLang="en-US"/>
              <a:t>칩과 함께 도입 한 초 광대역 범위를 활용할 </a:t>
            </a:r>
            <a:r>
              <a:rPr kumimoji="1" lang="ko-KR" altLang="en-US" err="1"/>
              <a:t>수있는</a:t>
            </a:r>
            <a:r>
              <a:rPr kumimoji="1" lang="ko-KR" altLang="en-US"/>
              <a:t> </a:t>
            </a:r>
            <a:r>
              <a:rPr kumimoji="1" lang="en-US" altLang="ko-KR"/>
              <a:t>Nearby Interaction </a:t>
            </a:r>
            <a:r>
              <a:rPr kumimoji="1" lang="ko-KR" altLang="en-US"/>
              <a:t>프레임 워크를 도입했습니다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a:t>Nearby Interaction</a:t>
            </a:r>
            <a:r>
              <a:rPr kumimoji="1" lang="ko-KR" altLang="en-US"/>
              <a:t>은 대화형 게임 및 기타 </a:t>
            </a:r>
            <a:r>
              <a:rPr kumimoji="1" lang="en-US" altLang="ko-KR"/>
              <a:t>P2P </a:t>
            </a:r>
            <a:r>
              <a:rPr kumimoji="1" lang="ko-KR" altLang="en-US"/>
              <a:t>사용 사례에 대한 거리 및 방향 정보를 얻을 수 있는 좋은 방법입니다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이 프레임 워크를 사용하면</a:t>
            </a:r>
            <a:r>
              <a:rPr kumimoji="1" lang="en-US" altLang="ko-KR"/>
              <a:t>,</a:t>
            </a:r>
            <a:r>
              <a:rPr kumimoji="1" lang="ko-KR" altLang="en-US"/>
              <a:t> </a:t>
            </a:r>
            <a:r>
              <a:rPr kumimoji="1" lang="en-US" altLang="ko-KR" err="1"/>
              <a:t>Bluethooth</a:t>
            </a:r>
            <a:r>
              <a:rPr kumimoji="1" lang="en-US" altLang="ko-KR"/>
              <a:t> </a:t>
            </a:r>
            <a:r>
              <a:rPr kumimoji="1" lang="ko-KR" altLang="en-US"/>
              <a:t>또는 네트워크 액세스는 따로 요구할 필요가 없고</a:t>
            </a:r>
            <a:r>
              <a:rPr kumimoji="1" lang="en-US" altLang="ko-KR"/>
              <a:t>,</a:t>
            </a:r>
            <a:r>
              <a:rPr kumimoji="1" lang="ko-KR" altLang="en-US"/>
              <a:t> 대신 앱에서 세션 기반 액세스를 요청합니다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이로 인해 앱이 포그라운드에서 계속 사용되는 동안 데이터를 사용할 수 있고</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사용자에게 권한을 요청하는 경우 앱에서 요청하는 이유에 대한 명확한 설명을 포함하는 프롬프트를 </a:t>
            </a:r>
            <a:r>
              <a:rPr kumimoji="1" lang="ko-KR" altLang="en-US" err="1"/>
              <a:t>표시해주어야한다고합니다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자세한 내용은 </a:t>
            </a:r>
            <a:r>
              <a:rPr kumimoji="1" lang="en-US" altLang="ko-KR"/>
              <a:t>Meet Nearby Interaction</a:t>
            </a:r>
            <a:r>
              <a:rPr kumimoji="1" lang="ko-KR" altLang="en-US"/>
              <a:t>을 참고해주세요</a:t>
            </a:r>
            <a:r>
              <a:rPr kumimoji="1" lang="en-US" altLang="ko-KR"/>
              <a:t>.</a:t>
            </a:r>
          </a:p>
          <a:p>
            <a:endParaRPr kumimoji="1" lang="en-US" altLang="ko-KR"/>
          </a:p>
          <a:p>
            <a:endParaRPr kumimoji="1" lang="en-US" altLang="ko-KR"/>
          </a:p>
          <a:p>
            <a:endParaRPr kumimoji="1" lang="en-US" altLang="ko-KR"/>
          </a:p>
          <a:p>
            <a:r>
              <a:rPr kumimoji="1" lang="en-US" altLang="ko-KR"/>
              <a:t>We're also introducing the Nearby Interaction framework this year that allows you to take advantage of the ultra-wideband ranging we introduced with the U1 chip. </a:t>
            </a:r>
          </a:p>
          <a:p>
            <a:r>
              <a:rPr kumimoji="1" lang="en-US" altLang="ko-KR"/>
              <a:t>[</a:t>
            </a:r>
            <a:r>
              <a:rPr kumimoji="1" lang="ko-KR" altLang="en-US"/>
              <a:t>또한 올해 </a:t>
            </a:r>
            <a:r>
              <a:rPr kumimoji="1" lang="en-US" altLang="ko-KR"/>
              <a:t>U1 </a:t>
            </a:r>
            <a:r>
              <a:rPr kumimoji="1" lang="ko-KR" altLang="en-US"/>
              <a:t>칩과 함께 도입 한 초 광대역 범위를 활용할 </a:t>
            </a:r>
            <a:r>
              <a:rPr kumimoji="1" lang="ko-KR" altLang="en-US" err="1"/>
              <a:t>수있는</a:t>
            </a:r>
            <a:r>
              <a:rPr kumimoji="1" lang="ko-KR" altLang="en-US"/>
              <a:t> </a:t>
            </a:r>
            <a:r>
              <a:rPr kumimoji="1" lang="en-US" altLang="ko-KR"/>
              <a:t>Nearby Interaction </a:t>
            </a:r>
            <a:r>
              <a:rPr kumimoji="1" lang="ko-KR" altLang="en-US"/>
              <a:t>프레임 워크를 도입합니다</a:t>
            </a:r>
            <a:r>
              <a:rPr kumimoji="1" lang="en-US" altLang="ko-KR"/>
              <a:t>.] </a:t>
            </a:r>
          </a:p>
          <a:p>
            <a:endParaRPr kumimoji="1" lang="en-US" altLang="ko-KR"/>
          </a:p>
          <a:p>
            <a:r>
              <a:rPr kumimoji="1" lang="en-US" altLang="ko-KR"/>
              <a:t>Nearby Interaction is a great way to get distance and direction information for interactive games and other peer-to-peer use cases, such as confirming that a nearby phone is the one you are looking for. </a:t>
            </a:r>
          </a:p>
          <a:p>
            <a:r>
              <a:rPr kumimoji="1" lang="en-US" altLang="ko-KR"/>
              <a:t>[Nearby Interaction</a:t>
            </a:r>
            <a:r>
              <a:rPr kumimoji="1" lang="ko-KR" altLang="en-US"/>
              <a:t>은 대화 형 게임 및 기타 </a:t>
            </a:r>
            <a:r>
              <a:rPr kumimoji="1" lang="en-US" altLang="ko-KR"/>
              <a:t>P2P </a:t>
            </a:r>
            <a:r>
              <a:rPr kumimoji="1" lang="ko-KR" altLang="en-US"/>
              <a:t>사용 사례에 대한 거리 및 방향 정보를 얻을 </a:t>
            </a:r>
            <a:r>
              <a:rPr kumimoji="1" lang="ko-KR" altLang="en-US" err="1"/>
              <a:t>수있는</a:t>
            </a:r>
            <a:r>
              <a:rPr kumimoji="1" lang="ko-KR" altLang="en-US"/>
              <a:t> 좋은 방법입니다 </a:t>
            </a:r>
            <a:r>
              <a:rPr kumimoji="1" lang="en-US" altLang="ko-KR"/>
              <a:t>(</a:t>
            </a:r>
            <a:r>
              <a:rPr kumimoji="1" lang="ko-KR" altLang="en-US"/>
              <a:t>예 </a:t>
            </a:r>
            <a:r>
              <a:rPr kumimoji="1" lang="en-US" altLang="ko-KR"/>
              <a:t>: </a:t>
            </a:r>
            <a:r>
              <a:rPr kumimoji="1" lang="ko-KR" altLang="en-US"/>
              <a:t>주변 전화가 찾고있는 전화인지 확인</a:t>
            </a:r>
            <a:r>
              <a:rPr kumimoji="1" lang="en-US" altLang="ko-KR"/>
              <a:t>).]</a:t>
            </a:r>
          </a:p>
          <a:p>
            <a:endParaRPr kumimoji="1" lang="en-US" altLang="ko-KR"/>
          </a:p>
          <a:p>
            <a:r>
              <a:rPr kumimoji="1" lang="en-US" altLang="ko-KR"/>
              <a:t>When using this framework, there is no need to prompt for Bluetooth or network access. </a:t>
            </a:r>
          </a:p>
          <a:p>
            <a:r>
              <a:rPr kumimoji="1" lang="en-US" altLang="ko-KR"/>
              <a:t>[</a:t>
            </a:r>
            <a:r>
              <a:rPr kumimoji="1" lang="ko-KR" altLang="en-US"/>
              <a:t>이 프레임 워크를 사용할 때 </a:t>
            </a:r>
            <a:r>
              <a:rPr kumimoji="1" lang="en-US" altLang="ko-KR"/>
              <a:t>Bluetooth </a:t>
            </a:r>
            <a:r>
              <a:rPr kumimoji="1" lang="ko-KR" altLang="en-US"/>
              <a:t>또는 네트워크 액세스를 요구할 필요가 없습니다</a:t>
            </a:r>
            <a:r>
              <a:rPr kumimoji="1" lang="en-US" altLang="ko-KR"/>
              <a:t>.] </a:t>
            </a:r>
          </a:p>
          <a:p>
            <a:endParaRPr kumimoji="1" lang="en-US" altLang="ko-KR"/>
          </a:p>
          <a:p>
            <a:r>
              <a:rPr kumimoji="1" lang="en-US" altLang="ko-KR"/>
              <a:t>Instead, your app will prompt for a session-based access. </a:t>
            </a:r>
          </a:p>
          <a:p>
            <a:r>
              <a:rPr kumimoji="1" lang="en-US" altLang="ko-KR"/>
              <a:t>[</a:t>
            </a:r>
            <a:r>
              <a:rPr kumimoji="1" lang="ko-KR" altLang="en-US"/>
              <a:t>대신 앱에서 세션 기반 액세스를 요청합니다</a:t>
            </a:r>
            <a:r>
              <a:rPr kumimoji="1" lang="en-US" altLang="ko-KR"/>
              <a:t>.]</a:t>
            </a:r>
          </a:p>
          <a:p>
            <a:endParaRPr kumimoji="1" lang="en-US" altLang="ko-KR"/>
          </a:p>
          <a:p>
            <a:r>
              <a:rPr kumimoji="1" lang="en-US" altLang="ko-KR"/>
              <a:t>So the data will be available while the app continues to be used in the foreground. </a:t>
            </a:r>
          </a:p>
          <a:p>
            <a:r>
              <a:rPr kumimoji="1" lang="en-US" altLang="ko-KR"/>
              <a:t>[</a:t>
            </a:r>
            <a:r>
              <a:rPr kumimoji="1" lang="ko-KR" altLang="en-US"/>
              <a:t>따라서 앱이 포 그라운드에서 계속 사용되는 동안 데이터를 사용할 수 있습니다</a:t>
            </a:r>
            <a:r>
              <a:rPr kumimoji="1" lang="en-US" altLang="ko-KR"/>
              <a:t>.] </a:t>
            </a:r>
          </a:p>
          <a:p>
            <a:endParaRPr kumimoji="1" lang="en-US" altLang="ko-KR"/>
          </a:p>
          <a:p>
            <a:r>
              <a:rPr kumimoji="1" lang="en-US" altLang="ko-KR"/>
              <a:t>Make sure to include a clear explanation when you prompt the user for permission, and prompt when there's context for why your app is requesting it.</a:t>
            </a:r>
          </a:p>
          <a:p>
            <a:r>
              <a:rPr kumimoji="1" lang="en-US" altLang="ko-KR"/>
              <a:t> [</a:t>
            </a:r>
            <a:r>
              <a:rPr kumimoji="1" lang="ko-KR" altLang="en-US"/>
              <a:t>사용자에게 권한을 요청하는 경우 명확한 설명을 포함하고 앱에서 요청하는 이유에 대한 </a:t>
            </a:r>
            <a:r>
              <a:rPr kumimoji="1" lang="ko-KR" altLang="en-US" err="1"/>
              <a:t>컨텍스트가있을</a:t>
            </a:r>
            <a:r>
              <a:rPr kumimoji="1" lang="ko-KR" altLang="en-US"/>
              <a:t> 때 프롬프트를 </a:t>
            </a:r>
            <a:r>
              <a:rPr kumimoji="1" lang="ko-KR" altLang="en-US" err="1"/>
              <a:t>표시해야합니다</a:t>
            </a:r>
            <a:r>
              <a:rPr kumimoji="1" lang="en-US" altLang="ko-KR"/>
              <a:t>.]</a:t>
            </a:r>
          </a:p>
          <a:p>
            <a:endParaRPr kumimoji="1" lang="en-US" altLang="ko-KR"/>
          </a:p>
          <a:p>
            <a:r>
              <a:rPr kumimoji="1" lang="en-US" altLang="ko-KR"/>
              <a:t>For more information, see the "Meet Nearby Interaction" talk. [</a:t>
            </a:r>
            <a:r>
              <a:rPr kumimoji="1" lang="ko-KR" altLang="en-US"/>
              <a:t>자세한 내용은 </a:t>
            </a:r>
            <a:r>
              <a:rPr kumimoji="1" lang="en-US" altLang="ko-KR"/>
              <a:t>'</a:t>
            </a:r>
            <a:r>
              <a:rPr kumimoji="1" lang="ko-KR" altLang="en-US"/>
              <a:t>주변 상호 작용 만나기</a:t>
            </a:r>
            <a:r>
              <a:rPr kumimoji="1" lang="en-US" altLang="ko-KR"/>
              <a:t>'</a:t>
            </a:r>
            <a:r>
              <a:rPr kumimoji="1" lang="ko-KR" altLang="en-US"/>
              <a:t>강연을 참조하십시오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b="0" i="0" u="none" strike="noStrike" kern="1200">
                <a:solidFill>
                  <a:schemeClr val="tx1"/>
                </a:solidFill>
                <a:effectLst/>
                <a:latin typeface="+mn-lt"/>
                <a:ea typeface="+mn-ea"/>
                <a:cs typeface="+mn-cs"/>
                <a:hlinkClick r:id="rId3"/>
              </a:rPr>
              <a:t>Meet Nearby Interaction</a:t>
            </a:r>
            <a:endParaRPr lang="en" altLang="ko-Kore-KR" sz="1200" b="0" i="0" kern="1200">
              <a:solidFill>
                <a:schemeClr val="tx1"/>
              </a:solidFill>
              <a:effectLst/>
              <a:latin typeface="+mn-lt"/>
              <a:ea typeface="+mn-ea"/>
              <a:cs typeface="+mn-cs"/>
            </a:endParaRPr>
          </a:p>
          <a:p>
            <a:endParaRPr kumimoji="1" lang="en-US" altLang="ko-KR"/>
          </a:p>
          <a:p>
            <a:endParaRPr kumimoji="1" lang="en-US" altLang="ko-K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10</a:t>
            </a:fld>
            <a:endParaRPr kumimoji="1" lang="ko-Kore-KR" altLang="en-US"/>
          </a:p>
        </p:txBody>
      </p:sp>
    </p:spTree>
    <p:extLst>
      <p:ext uri="{BB962C8B-B14F-4D97-AF65-F5344CB8AC3E}">
        <p14:creationId xmlns:p14="http://schemas.microsoft.com/office/powerpoint/2010/main" val="368422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iOS</a:t>
            </a:r>
            <a:r>
              <a:rPr kumimoji="1" lang="ko-KR" altLang="en-US"/>
              <a:t> </a:t>
            </a:r>
            <a:r>
              <a:rPr kumimoji="1" lang="en-US" altLang="ko-KR"/>
              <a:t>14</a:t>
            </a:r>
            <a:r>
              <a:rPr kumimoji="1" lang="ko-KR" altLang="en-US"/>
              <a:t>의 새로운 기능인 </a:t>
            </a:r>
            <a:r>
              <a:rPr kumimoji="1" lang="ko-KR" altLang="en-US" err="1"/>
              <a:t>앱클립은</a:t>
            </a:r>
            <a:r>
              <a:rPr kumimoji="1" lang="ko-KR" altLang="en-US"/>
              <a:t> 사용자에게 애플리케이션의 경험을 소개하는 좋은 방법을 제공할 수 있습니다</a:t>
            </a:r>
            <a:r>
              <a:rPr kumimoji="1" lang="en-US" altLang="ko-KR"/>
              <a:t>.</a:t>
            </a:r>
          </a:p>
          <a:p>
            <a:r>
              <a:rPr kumimoji="1" lang="en-US" altLang="ko-KR"/>
              <a:t>‘</a:t>
            </a:r>
            <a:r>
              <a:rPr kumimoji="1" lang="ko-KR" altLang="en-US"/>
              <a:t>앱 클립 코드</a:t>
            </a:r>
            <a:r>
              <a:rPr kumimoji="1" lang="en-US" altLang="ko-KR"/>
              <a:t>’</a:t>
            </a:r>
            <a:r>
              <a:rPr kumimoji="1" lang="ko-KR" altLang="en-US"/>
              <a:t> 나 </a:t>
            </a:r>
            <a:r>
              <a:rPr kumimoji="1" lang="en-US" altLang="ko-KR"/>
              <a:t>NFC</a:t>
            </a:r>
            <a:r>
              <a:rPr kumimoji="1" lang="ko-KR" altLang="en-US"/>
              <a:t> 태그</a:t>
            </a:r>
            <a:r>
              <a:rPr kumimoji="1" lang="en-US" altLang="ko-KR"/>
              <a:t>,</a:t>
            </a:r>
            <a:r>
              <a:rPr kumimoji="1" lang="ko-KR" altLang="en-US"/>
              <a:t> </a:t>
            </a:r>
            <a:r>
              <a:rPr kumimoji="1" lang="en-US" altLang="ko-KR"/>
              <a:t>QR</a:t>
            </a:r>
            <a:r>
              <a:rPr kumimoji="1" lang="ko-KR" altLang="en-US"/>
              <a:t> 코드를 인식해 활성화 되는 앱의 일부 기능으로</a:t>
            </a:r>
            <a:r>
              <a:rPr kumimoji="1" lang="en-US" altLang="ko-KR"/>
              <a:t>,</a:t>
            </a:r>
            <a:r>
              <a:rPr kumimoji="1" lang="ko-KR" altLang="en-US"/>
              <a:t> 사용자가 앱을 설치하지 않고도 활성화 된 </a:t>
            </a:r>
            <a:r>
              <a:rPr kumimoji="1" lang="ko-KR" altLang="en-US" err="1"/>
              <a:t>앱클립으로</a:t>
            </a:r>
            <a:r>
              <a:rPr kumimoji="1" lang="ko-KR" altLang="en-US"/>
              <a:t> 결제나 주문 같은 기능을 빠르게 편리하게 수행할 수 있습니다</a:t>
            </a:r>
            <a:r>
              <a:rPr kumimoji="1" lang="en-US" altLang="ko-KR"/>
              <a:t>.</a:t>
            </a:r>
          </a:p>
          <a:p>
            <a:r>
              <a:rPr kumimoji="1" lang="ko-KR" altLang="en-US" err="1"/>
              <a:t>애플페이와</a:t>
            </a:r>
            <a:r>
              <a:rPr kumimoji="1" lang="ko-KR" altLang="en-US"/>
              <a:t> 연동도 가능하다 합니다</a:t>
            </a:r>
            <a:r>
              <a:rPr kumimoji="1" lang="en-US" altLang="ko-KR"/>
              <a:t>.</a:t>
            </a:r>
          </a:p>
          <a:p>
            <a:r>
              <a:rPr kumimoji="1" lang="ko-KR" altLang="en-US"/>
              <a:t>애플은 앱 클립의 빠른 로딩과 실행을 위해 앱 클립의 용량을 </a:t>
            </a:r>
            <a:r>
              <a:rPr kumimoji="1" lang="en-US" altLang="ko-KR"/>
              <a:t>10MB</a:t>
            </a:r>
            <a:r>
              <a:rPr kumimoji="1" lang="ko-KR" altLang="en-US"/>
              <a:t> 이하로 제한하였고</a:t>
            </a:r>
            <a:r>
              <a:rPr kumimoji="1" lang="en-US" altLang="ko-KR"/>
              <a:t>,</a:t>
            </a:r>
          </a:p>
          <a:p>
            <a:r>
              <a:rPr kumimoji="1" lang="ko-KR" altLang="en-US"/>
              <a:t>앱 개발자들이 앱 클립을 </a:t>
            </a:r>
            <a:r>
              <a:rPr kumimoji="1" lang="en-US" altLang="ko-KR"/>
              <a:t>10MB</a:t>
            </a:r>
            <a:r>
              <a:rPr kumimoji="1" lang="ko-KR" altLang="en-US"/>
              <a:t>이하로 만들어서 실제 앱과 함께 등록하여 제공할 수 있습니다</a:t>
            </a:r>
            <a:r>
              <a:rPr kumimoji="1" lang="en-US" altLang="ko-KR"/>
              <a:t>.</a:t>
            </a:r>
          </a:p>
          <a:p>
            <a:r>
              <a:rPr kumimoji="1" lang="ko-KR" altLang="en-US"/>
              <a:t>앱의 일부 기능을 </a:t>
            </a:r>
            <a:r>
              <a:rPr kumimoji="1" lang="ko-KR" altLang="en-US" err="1"/>
              <a:t>앱클립으로</a:t>
            </a:r>
            <a:r>
              <a:rPr kumimoji="1" lang="ko-KR" altLang="en-US"/>
              <a:t> 만들어서 사용자가 빠르게 앱 클립을 실행해 사용해보고 더 많은 기능을 원하면 앱을 다운로드할 수 있게 유도할 수 있을 것입니다</a:t>
            </a:r>
            <a:r>
              <a:rPr kumimoji="1" lang="en-US" altLang="ko-KR"/>
              <a:t>.</a:t>
            </a:r>
          </a:p>
          <a:p>
            <a:r>
              <a:rPr kumimoji="1" lang="ko-KR" altLang="en-US"/>
              <a:t>그리고 이 앱 클립은 실제 앱이 설치되는 것은 아니라</a:t>
            </a:r>
            <a:r>
              <a:rPr kumimoji="1" lang="en-US" altLang="ko-KR"/>
              <a:t>,</a:t>
            </a:r>
            <a:r>
              <a:rPr kumimoji="1" lang="ko-KR" altLang="en-US"/>
              <a:t> 한 번 사용하고 나면 바로 사라지지만</a:t>
            </a:r>
            <a:r>
              <a:rPr kumimoji="1" lang="en-US" altLang="ko-KR"/>
              <a:t>,</a:t>
            </a:r>
            <a:r>
              <a:rPr kumimoji="1" lang="ko-KR" altLang="en-US"/>
              <a:t> 사용자가 최근에 사용한 </a:t>
            </a:r>
            <a:r>
              <a:rPr kumimoji="1" lang="ko-KR" altLang="en-US" err="1"/>
              <a:t>앱클립에</a:t>
            </a:r>
            <a:r>
              <a:rPr kumimoji="1" lang="ko-KR" altLang="en-US"/>
              <a:t> 대해서는 새 앱 라이브러리의 최근 카테고리에 정보가 남아있기 때문에</a:t>
            </a:r>
            <a:endParaRPr kumimoji="1" lang="en-US" altLang="ko-KR"/>
          </a:p>
          <a:p>
            <a:r>
              <a:rPr kumimoji="1" lang="ko-KR" altLang="en-US"/>
              <a:t>추후 다시 실행해볼 수 있다고 합니다</a:t>
            </a:r>
            <a:r>
              <a:rPr kumimoji="1" lang="en-US" altLang="ko-KR"/>
              <a:t>.</a:t>
            </a:r>
          </a:p>
          <a:p>
            <a:r>
              <a:rPr kumimoji="1" lang="ko-KR" altLang="en-US"/>
              <a:t>자세한 내용은 </a:t>
            </a:r>
            <a:r>
              <a:rPr kumimoji="1" lang="en-US" altLang="ko-KR"/>
              <a:t>"Streamline Your App Clip" and "Design Great App Clips" </a:t>
            </a:r>
            <a:r>
              <a:rPr kumimoji="1" lang="ko-KR" altLang="en-US"/>
              <a:t>발표에서 확인할 수 있습니다</a:t>
            </a:r>
            <a:r>
              <a:rPr kumimoji="1" lang="en-US" altLang="ko-KR"/>
              <a:t>.</a:t>
            </a:r>
          </a:p>
          <a:p>
            <a:endParaRPr kumimoji="1" lang="en-US" altLang="ko-KR"/>
          </a:p>
          <a:p>
            <a:endParaRPr kumimoji="1" lang="en-US" altLang="ko-KR"/>
          </a:p>
          <a:p>
            <a:endParaRPr kumimoji="1" lang="en-US" altLang="ko-KR"/>
          </a:p>
          <a:p>
            <a:endParaRPr kumimoji="1" lang="en-US" altLang="ko-KR"/>
          </a:p>
          <a:p>
            <a:r>
              <a:rPr kumimoji="1" lang="en-US" altLang="ko-Kore-KR"/>
              <a:t>-----</a:t>
            </a:r>
            <a:endParaRPr kumimoji="1" lang="en-US" altLang="ko-KR"/>
          </a:p>
          <a:p>
            <a:r>
              <a:rPr kumimoji="1" lang="en-US" altLang="ko-KR"/>
              <a:t>New in iOS 14, app clips are a great way to introduce users to experiences in your application.</a:t>
            </a:r>
          </a:p>
          <a:p>
            <a:r>
              <a:rPr kumimoji="1" lang="en-US" altLang="ko-KR"/>
              <a:t> [IOS 14</a:t>
            </a:r>
            <a:r>
              <a:rPr kumimoji="1" lang="ko-KR" altLang="en-US"/>
              <a:t>의 새로운 기능인 앱 클립은 사용자에게 애플리케이션의 경험을 소개하는 좋은 방법입니다</a:t>
            </a:r>
            <a:r>
              <a:rPr kumimoji="1" lang="en-US" altLang="ko-KR"/>
              <a:t>.] </a:t>
            </a:r>
          </a:p>
          <a:p>
            <a:endParaRPr kumimoji="1" lang="en-US" altLang="ko-KR"/>
          </a:p>
          <a:p>
            <a:r>
              <a:rPr kumimoji="1" lang="en-US" altLang="ko-KR"/>
              <a:t>We designed app clips from the ground up to be private, so users can feel at ease when trying them. </a:t>
            </a:r>
          </a:p>
          <a:p>
            <a:r>
              <a:rPr kumimoji="1" lang="en-US" altLang="ko-KR"/>
              <a:t>[</a:t>
            </a:r>
            <a:r>
              <a:rPr kumimoji="1" lang="ko-KR" altLang="en-US"/>
              <a:t>우리는 앱 클립을 처음부터 비공개로 설계하여 사용자가 안심하고 사용해 볼 수 </a:t>
            </a:r>
            <a:r>
              <a:rPr kumimoji="1" lang="ko-KR" altLang="en-US" err="1"/>
              <a:t>있도록했습니다</a:t>
            </a:r>
            <a:r>
              <a:rPr kumimoji="1" lang="en-US" altLang="ko-KR"/>
              <a:t>.]</a:t>
            </a:r>
          </a:p>
          <a:p>
            <a:endParaRPr kumimoji="1" lang="en-US" altLang="ko-KR"/>
          </a:p>
          <a:p>
            <a:r>
              <a:rPr kumimoji="1" lang="en-US" altLang="ko-KR"/>
              <a:t>If a user doesn't upgrade from an app clip to a full app, iOS cleans up any unused app clips so they leave no trace behind. </a:t>
            </a:r>
          </a:p>
          <a:p>
            <a:r>
              <a:rPr kumimoji="1" lang="en-US" altLang="ko-KR"/>
              <a:t>[</a:t>
            </a:r>
            <a:r>
              <a:rPr kumimoji="1" lang="ko-KR" altLang="en-US"/>
              <a:t>사용자가 앱 클립에서 정식 앱으로 업그레이드하지 않으면 </a:t>
            </a:r>
            <a:r>
              <a:rPr kumimoji="1" lang="en-US" altLang="ko-KR"/>
              <a:t>iOS</a:t>
            </a:r>
            <a:r>
              <a:rPr kumimoji="1" lang="ko-KR" altLang="en-US"/>
              <a:t>는 사용하지 않는 앱 클립을 정리하여 흔적을 남기지 않습니다</a:t>
            </a:r>
            <a:r>
              <a:rPr kumimoji="1" lang="en-US" altLang="ko-KR"/>
              <a:t>.]</a:t>
            </a:r>
          </a:p>
          <a:p>
            <a:endParaRPr kumimoji="1" lang="en-US" altLang="ko-KR"/>
          </a:p>
          <a:p>
            <a:r>
              <a:rPr kumimoji="1" lang="en-US" altLang="ko-KR"/>
              <a:t>We've also designed new privacy-friendly location access specifically for app clips' unique use cases to help you practice data minimization.</a:t>
            </a:r>
          </a:p>
          <a:p>
            <a:r>
              <a:rPr kumimoji="1" lang="en-US" altLang="ko-KR"/>
              <a:t> [</a:t>
            </a:r>
            <a:r>
              <a:rPr kumimoji="1" lang="ko-KR" altLang="en-US"/>
              <a:t>또한 데이터 최소화를 연습하는 데 </a:t>
            </a:r>
            <a:r>
              <a:rPr kumimoji="1" lang="ko-KR" altLang="en-US" err="1"/>
              <a:t>도움이되도록</a:t>
            </a:r>
            <a:r>
              <a:rPr kumimoji="1" lang="ko-KR" altLang="en-US"/>
              <a:t> 앱 클립의 고유 한 사용 사례를 위해 특별히 개인 정보를 보호하기위한 새로운 위치 액세스를 설계했습니다</a:t>
            </a:r>
            <a:r>
              <a:rPr kumimoji="1" lang="en-US" altLang="ko-KR"/>
              <a:t>.]</a:t>
            </a:r>
          </a:p>
          <a:p>
            <a:endParaRPr kumimoji="1" lang="en-US" altLang="ko-KR"/>
          </a:p>
          <a:p>
            <a:r>
              <a:rPr kumimoji="1" lang="en-US" altLang="ko-KR"/>
              <a:t> You can check to make sure that a tag hasn't moved or that a user is getting on the wait list for the right restaurant. </a:t>
            </a:r>
          </a:p>
          <a:p>
            <a:r>
              <a:rPr kumimoji="1" lang="en-US" altLang="ko-KR"/>
              <a:t>[</a:t>
            </a:r>
            <a:r>
              <a:rPr kumimoji="1" lang="ko-KR" altLang="en-US"/>
              <a:t>태그가 이동하지 않았는지 또는 사용자가 올바른 레스토랑의 대기자 명단에 올라 있는지 확인할 수 있습니다</a:t>
            </a:r>
            <a:r>
              <a:rPr kumimoji="1" lang="en-US" altLang="ko-KR"/>
              <a:t>.]</a:t>
            </a:r>
          </a:p>
          <a:p>
            <a:endParaRPr kumimoji="1" lang="en-US" altLang="ko-KR"/>
          </a:p>
          <a:p>
            <a:r>
              <a:rPr kumimoji="1" lang="en-US" altLang="ko-KR"/>
              <a:t> Location confirmation reveals just enough information to accomplish this without the need for full location access. </a:t>
            </a:r>
          </a:p>
          <a:p>
            <a:r>
              <a:rPr kumimoji="1" lang="en-US" altLang="ko-KR"/>
              <a:t>[</a:t>
            </a:r>
            <a:r>
              <a:rPr kumimoji="1" lang="ko-KR" altLang="en-US"/>
              <a:t>위치 확인은 전체 위치 </a:t>
            </a:r>
            <a:r>
              <a:rPr kumimoji="1" lang="ko-KR" altLang="en-US" err="1"/>
              <a:t>액세스없이이를</a:t>
            </a:r>
            <a:r>
              <a:rPr kumimoji="1" lang="ko-KR" altLang="en-US"/>
              <a:t> 수행 할 </a:t>
            </a:r>
            <a:r>
              <a:rPr kumimoji="1" lang="ko-KR" altLang="en-US" err="1"/>
              <a:t>수있는</a:t>
            </a:r>
            <a:r>
              <a:rPr kumimoji="1" lang="ko-KR" altLang="en-US"/>
              <a:t> 충분한 정보를 보여줍니다</a:t>
            </a:r>
            <a:r>
              <a:rPr kumimoji="1" lang="en-US" altLang="ko-KR"/>
              <a:t>.]</a:t>
            </a:r>
          </a:p>
          <a:p>
            <a:endParaRPr kumimoji="1" lang="en-US" altLang="ko-KR"/>
          </a:p>
          <a:p>
            <a:r>
              <a:rPr kumimoji="1" lang="en-US" altLang="ko-KR"/>
              <a:t>Users can control this in the app clip card. </a:t>
            </a:r>
          </a:p>
          <a:p>
            <a:r>
              <a:rPr kumimoji="1" lang="en-US" altLang="ko-KR"/>
              <a:t>[</a:t>
            </a:r>
            <a:r>
              <a:rPr kumimoji="1" lang="ko-KR" altLang="en-US"/>
              <a:t>사용자는 앱 클립 카드에서이를 제어 할 수 있습니다</a:t>
            </a:r>
            <a:r>
              <a:rPr kumimoji="1" lang="en-US" altLang="ko-KR"/>
              <a:t>.] </a:t>
            </a:r>
          </a:p>
          <a:p>
            <a:endParaRPr kumimoji="1" lang="en-US" altLang="ko-KR"/>
          </a:p>
          <a:p>
            <a:r>
              <a:rPr kumimoji="1" lang="en-US" altLang="ko-KR"/>
              <a:t>When you ask the system if the app clip was invoked at a specific location, there is no extra prompt. </a:t>
            </a:r>
          </a:p>
          <a:p>
            <a:r>
              <a:rPr kumimoji="1" lang="en-US" altLang="ko-KR"/>
              <a:t>[</a:t>
            </a:r>
            <a:r>
              <a:rPr kumimoji="1" lang="ko-KR" altLang="en-US"/>
              <a:t>앱 클립이 특정 위치에서 호출되었는지 시스템에 물어볼 때 추가 프롬프트가 없습니다</a:t>
            </a:r>
            <a:r>
              <a:rPr kumimoji="1" lang="en-US" altLang="ko-KR"/>
              <a:t>.] </a:t>
            </a:r>
          </a:p>
          <a:p>
            <a:endParaRPr kumimoji="1" lang="en-US" altLang="ko-KR"/>
          </a:p>
          <a:p>
            <a:r>
              <a:rPr kumimoji="1" lang="en-US" altLang="ko-KR"/>
              <a:t>But a failed check may not indicate that the user isn't nearby. </a:t>
            </a:r>
          </a:p>
          <a:p>
            <a:r>
              <a:rPr kumimoji="1" lang="en-US" altLang="ko-KR"/>
              <a:t>[</a:t>
            </a:r>
            <a:r>
              <a:rPr kumimoji="1" lang="ko-KR" altLang="en-US"/>
              <a:t>그러나 실패한 확인은 사용자가 근처에 없다는 것을 나타내지 않을 수 있습니다</a:t>
            </a:r>
            <a:r>
              <a:rPr kumimoji="1" lang="en-US" altLang="ko-KR"/>
              <a:t>.] </a:t>
            </a:r>
          </a:p>
          <a:p>
            <a:endParaRPr kumimoji="1" lang="en-US" altLang="ko-KR"/>
          </a:p>
          <a:p>
            <a:r>
              <a:rPr kumimoji="1" lang="en-US" altLang="ko-KR"/>
              <a:t>The user may simply have location services turned off or they may have declined to allow location confirmation. </a:t>
            </a:r>
          </a:p>
          <a:p>
            <a:r>
              <a:rPr kumimoji="1" lang="en-US" altLang="ko-KR"/>
              <a:t>[</a:t>
            </a:r>
            <a:r>
              <a:rPr kumimoji="1" lang="ko-KR" altLang="en-US"/>
              <a:t>사용자는 단순히 위치 서비스를 끄거나 위치 확인을 거부했을 수 있습니다</a:t>
            </a:r>
            <a:r>
              <a:rPr kumimoji="1" lang="en-US" altLang="ko-KR"/>
              <a:t>.]</a:t>
            </a:r>
          </a:p>
          <a:p>
            <a:endParaRPr kumimoji="1" lang="en-US" altLang="ko-KR"/>
          </a:p>
          <a:p>
            <a:r>
              <a:rPr kumimoji="1" lang="en-US" altLang="ko-KR"/>
              <a:t>You should provide a way for users to complete the action, such as with additional confirmation. </a:t>
            </a:r>
          </a:p>
          <a:p>
            <a:r>
              <a:rPr kumimoji="1" lang="en-US" altLang="ko-KR"/>
              <a:t>[</a:t>
            </a:r>
            <a:r>
              <a:rPr kumimoji="1" lang="ko-KR" altLang="en-US"/>
              <a:t>추가 확인과 같이 사용자가 작업을 완료 할 </a:t>
            </a:r>
            <a:r>
              <a:rPr kumimoji="1" lang="ko-KR" altLang="en-US" err="1"/>
              <a:t>수있는</a:t>
            </a:r>
            <a:r>
              <a:rPr kumimoji="1" lang="ko-KR" altLang="en-US"/>
              <a:t> 방법을 제공해야합니다</a:t>
            </a:r>
            <a:r>
              <a:rPr kumimoji="1" lang="en-US" altLang="ko-KR"/>
              <a:t>.]</a:t>
            </a:r>
          </a:p>
          <a:p>
            <a:endParaRPr kumimoji="1" lang="en-US" altLang="ko-KR"/>
          </a:p>
          <a:p>
            <a:r>
              <a:rPr kumimoji="1" lang="en-US" altLang="ko-KR"/>
              <a:t>For more information, see the "Streamline Your App Clip" and "Design Great App Clips" talks. </a:t>
            </a:r>
          </a:p>
          <a:p>
            <a:r>
              <a:rPr kumimoji="1" lang="en-US" altLang="ko-KR"/>
              <a:t>[</a:t>
            </a:r>
            <a:r>
              <a:rPr kumimoji="1" lang="ko-KR" altLang="en-US"/>
              <a:t>자세한 내용은 </a:t>
            </a:r>
            <a:r>
              <a:rPr kumimoji="1" lang="en-US" altLang="ko-KR"/>
              <a:t>'</a:t>
            </a:r>
            <a:r>
              <a:rPr kumimoji="1" lang="ko-KR" altLang="en-US"/>
              <a:t>앱 클립 간소화</a:t>
            </a:r>
            <a:r>
              <a:rPr kumimoji="1" lang="en-US" altLang="ko-KR"/>
              <a:t>'</a:t>
            </a:r>
            <a:r>
              <a:rPr kumimoji="1" lang="ko-KR" altLang="en-US"/>
              <a:t>및 </a:t>
            </a:r>
            <a:r>
              <a:rPr kumimoji="1" lang="en-US" altLang="ko-KR"/>
              <a:t>'</a:t>
            </a:r>
            <a:r>
              <a:rPr kumimoji="1" lang="ko-KR" altLang="en-US"/>
              <a:t>멋진 앱 클립 디자인</a:t>
            </a:r>
            <a:r>
              <a:rPr kumimoji="1" lang="en-US" altLang="ko-KR"/>
              <a:t>'</a:t>
            </a:r>
            <a:r>
              <a:rPr kumimoji="1" lang="ko-KR" altLang="en-US"/>
              <a:t>강연을 참조하십시오</a:t>
            </a:r>
            <a:r>
              <a:rPr kumimoji="1" lang="en-US" altLang="ko-KR"/>
              <a:t>.]</a:t>
            </a: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11</a:t>
            </a:fld>
            <a:endParaRPr kumimoji="1" lang="ko-Kore-KR" altLang="en-US"/>
          </a:p>
        </p:txBody>
      </p:sp>
    </p:spTree>
    <p:extLst>
      <p:ext uri="{BB962C8B-B14F-4D97-AF65-F5344CB8AC3E}">
        <p14:creationId xmlns:p14="http://schemas.microsoft.com/office/powerpoint/2010/main" val="396089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다음으로 </a:t>
            </a:r>
            <a:r>
              <a:rPr kumimoji="1" lang="en-US" altLang="ko-KR"/>
              <a:t>Safari 14</a:t>
            </a:r>
            <a:r>
              <a:rPr kumimoji="1" lang="ko-KR" altLang="en-US"/>
              <a:t>의 새로운 기능인 </a:t>
            </a:r>
            <a:r>
              <a:rPr kumimoji="1" lang="en-US" altLang="ko-KR"/>
              <a:t>Safari </a:t>
            </a:r>
            <a:r>
              <a:rPr kumimoji="1" lang="ko-KR" altLang="en-US"/>
              <a:t>웹 확장 기능을 사용하면 사용자가 확장 기능과 데이터 사용을 직접 제어 할 수 있습니다</a:t>
            </a:r>
            <a:r>
              <a:rPr kumimoji="1" lang="en-US" altLang="ko-KR"/>
              <a:t>.</a:t>
            </a:r>
          </a:p>
          <a:p>
            <a:r>
              <a:rPr kumimoji="1" lang="ko-KR" altLang="en-US"/>
              <a:t>사용자가 액세스할 웹 사이트를 선택하고</a:t>
            </a:r>
            <a:r>
              <a:rPr kumimoji="1" lang="en-US" altLang="ko-KR"/>
              <a:t>,</a:t>
            </a:r>
            <a:r>
              <a:rPr kumimoji="1" lang="ko-KR" altLang="en-US"/>
              <a:t> 필요에 따라 </a:t>
            </a:r>
            <a:r>
              <a:rPr kumimoji="1" lang="en-US" altLang="ko-KR"/>
              <a:t>customize</a:t>
            </a:r>
            <a:r>
              <a:rPr kumimoji="1" lang="ko-KR" altLang="en-US"/>
              <a:t>가 가능하다 합니다</a:t>
            </a:r>
            <a:r>
              <a:rPr kumimoji="1" lang="en-US" altLang="ko-KR"/>
              <a:t>.</a:t>
            </a:r>
          </a:p>
          <a:p>
            <a:r>
              <a:rPr kumimoji="1" lang="ko-KR" altLang="en-US" err="1"/>
              <a:t>이로인해</a:t>
            </a:r>
            <a:r>
              <a:rPr kumimoji="1" lang="en-US" altLang="ko-KR"/>
              <a:t>,</a:t>
            </a:r>
            <a:r>
              <a:rPr kumimoji="1" lang="ko-KR" altLang="en-US"/>
              <a:t> 활성 탭 권한을 사용해</a:t>
            </a:r>
            <a:r>
              <a:rPr kumimoji="1" lang="en-US" altLang="ko-KR"/>
              <a:t>,</a:t>
            </a:r>
            <a:r>
              <a:rPr kumimoji="1" lang="ko-KR" altLang="en-US"/>
              <a:t> 사용자가 추가 사용자 확인 없이 확장 기능을 호출한 후</a:t>
            </a:r>
            <a:r>
              <a:rPr kumimoji="1" lang="en-US" altLang="ko-KR"/>
              <a:t>,</a:t>
            </a:r>
            <a:r>
              <a:rPr kumimoji="1" lang="ko-KR" altLang="en-US"/>
              <a:t> 현재 웹 페이지에서 스크립트를 실행할 수 있습니다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a:t>Safari </a:t>
            </a:r>
            <a:r>
              <a:rPr kumimoji="1" lang="ko-KR" altLang="en-US"/>
              <a:t>웹 확장 및 개인 정보 보호에 대해 자세히 알아 보려면 </a:t>
            </a:r>
            <a:r>
              <a:rPr kumimoji="1" lang="en-US" altLang="ko-KR"/>
              <a:t>Mett safari web extensions'</a:t>
            </a:r>
            <a:r>
              <a:rPr kumimoji="1" lang="ko-KR" altLang="en-US" err="1"/>
              <a:t>를</a:t>
            </a:r>
            <a:r>
              <a:rPr kumimoji="1" lang="ko-KR" altLang="en-US"/>
              <a:t> 확인해주세요</a:t>
            </a:r>
            <a:r>
              <a:rPr kumimoji="1" lang="en-US" altLang="ko-KR"/>
              <a:t>.</a:t>
            </a:r>
          </a:p>
          <a:p>
            <a:endParaRPr kumimoji="1" lang="en-US" altLang="ko-KR"/>
          </a:p>
          <a:p>
            <a:endParaRPr kumimoji="1" lang="en-US" altLang="ko-KR"/>
          </a:p>
          <a:p>
            <a:r>
              <a:rPr kumimoji="1" lang="en-US" altLang="ko-KR"/>
              <a:t>--</a:t>
            </a:r>
          </a:p>
          <a:p>
            <a:endParaRPr kumimoji="1" lang="en-US" altLang="ko-KR"/>
          </a:p>
          <a:p>
            <a:endParaRPr kumimoji="1" lang="en-US" altLang="ko-KR"/>
          </a:p>
          <a:p>
            <a:endParaRPr kumimoji="1" lang="en-US" altLang="ko-KR"/>
          </a:p>
          <a:p>
            <a:endParaRPr kumimoji="1" lang="en-US" altLang="ko-KR"/>
          </a:p>
          <a:p>
            <a:r>
              <a:rPr kumimoji="1" lang="en-US" altLang="ko-KR"/>
              <a:t>New in Safari 14, Safari web extensions put users in direct control over their extensions and use of their data. </a:t>
            </a:r>
          </a:p>
          <a:p>
            <a:r>
              <a:rPr kumimoji="1" lang="en-US" altLang="ko-KR"/>
              <a:t>[Safari 14</a:t>
            </a:r>
            <a:r>
              <a:rPr kumimoji="1" lang="ko-KR" altLang="en-US"/>
              <a:t>의 새로운 기능인 </a:t>
            </a:r>
            <a:r>
              <a:rPr kumimoji="1" lang="en-US" altLang="ko-KR"/>
              <a:t>Safari </a:t>
            </a:r>
            <a:r>
              <a:rPr kumimoji="1" lang="ko-KR" altLang="en-US"/>
              <a:t>웹 확장 기능을 사용하면 사용자가 확장 기능과 데이터 사용을 직접 제어 할 수 있습니다</a:t>
            </a:r>
            <a:r>
              <a:rPr kumimoji="1" lang="en-US" altLang="ko-KR"/>
              <a:t>.]</a:t>
            </a:r>
          </a:p>
          <a:p>
            <a:endParaRPr kumimoji="1" lang="en-US" altLang="ko-KR"/>
          </a:p>
          <a:p>
            <a:r>
              <a:rPr kumimoji="1" lang="en-US" altLang="ko-KR"/>
              <a:t> Users will be able to select which websites a Safari web extension gets access to and customize it to their needs.</a:t>
            </a:r>
          </a:p>
          <a:p>
            <a:r>
              <a:rPr kumimoji="1" lang="en-US" altLang="ko-KR"/>
              <a:t> [</a:t>
            </a:r>
            <a:r>
              <a:rPr kumimoji="1" lang="ko-KR" altLang="en-US"/>
              <a:t>사용자는 </a:t>
            </a:r>
            <a:r>
              <a:rPr kumimoji="1" lang="en-US" altLang="ko-KR"/>
              <a:t>Safari </a:t>
            </a:r>
            <a:r>
              <a:rPr kumimoji="1" lang="ko-KR" altLang="en-US"/>
              <a:t>웹 확장이 액세스 할 웹 사이트를 선택하고 필요에 따라 </a:t>
            </a:r>
            <a:r>
              <a:rPr kumimoji="1" lang="ko-KR" altLang="en-US" err="1"/>
              <a:t>사용자화할</a:t>
            </a:r>
            <a:r>
              <a:rPr kumimoji="1" lang="ko-KR" altLang="en-US"/>
              <a:t> 수 있습니다</a:t>
            </a:r>
            <a:r>
              <a:rPr kumimoji="1" lang="en-US" altLang="ko-KR"/>
              <a:t>.] </a:t>
            </a:r>
          </a:p>
          <a:p>
            <a:endParaRPr kumimoji="1" lang="en-US" altLang="ko-KR"/>
          </a:p>
          <a:p>
            <a:r>
              <a:rPr kumimoji="1" lang="en-US" altLang="ko-KR"/>
              <a:t>You should configure your extension to request the minimum permissions necessary. </a:t>
            </a:r>
          </a:p>
          <a:p>
            <a:r>
              <a:rPr kumimoji="1" lang="en-US" altLang="ko-KR"/>
              <a:t>[</a:t>
            </a:r>
            <a:r>
              <a:rPr kumimoji="1" lang="ko-KR" altLang="en-US"/>
              <a:t>필요한 최소 권한을 요청하도록 확장을 </a:t>
            </a:r>
            <a:r>
              <a:rPr kumimoji="1" lang="ko-KR" altLang="en-US" err="1"/>
              <a:t>구성해야합니다</a:t>
            </a:r>
            <a:r>
              <a:rPr kumimoji="1" lang="en-US" altLang="ko-KR"/>
              <a:t>.]</a:t>
            </a:r>
          </a:p>
          <a:p>
            <a:endParaRPr kumimoji="1" lang="en-US" altLang="ko-KR"/>
          </a:p>
          <a:p>
            <a:r>
              <a:rPr kumimoji="1" lang="en-US" altLang="ko-KR"/>
              <a:t> For example, the active-tab permission allows you to run script on the current web page after the user invokes the extension without additional user confirmation. </a:t>
            </a:r>
          </a:p>
          <a:p>
            <a:r>
              <a:rPr kumimoji="1" lang="en-US" altLang="ko-KR"/>
              <a:t>[</a:t>
            </a:r>
            <a:r>
              <a:rPr kumimoji="1" lang="ko-KR" altLang="en-US"/>
              <a:t>예를 들어 활성 탭 권한을 사용하면 사용자가 추가 사용자 확인없이 확장 프로그램을 호출 한 후 현재 웹 페이지에서 스크립트를 실행할 수 있습니다</a:t>
            </a:r>
            <a:r>
              <a:rPr kumimoji="1" lang="en-US" altLang="ko-KR"/>
              <a:t>.]</a:t>
            </a:r>
          </a:p>
          <a:p>
            <a:endParaRPr kumimoji="1" lang="en-US" altLang="ko-KR"/>
          </a:p>
          <a:p>
            <a:r>
              <a:rPr kumimoji="1" lang="en-US" altLang="ko-KR"/>
              <a:t>To learn more about Safari web extensions and privacy, check out the "Meet Safari Web Extensions" talk. </a:t>
            </a:r>
          </a:p>
          <a:p>
            <a:r>
              <a:rPr kumimoji="1" lang="en-US" altLang="ko-KR"/>
              <a:t>[Safari </a:t>
            </a:r>
            <a:r>
              <a:rPr kumimoji="1" lang="ko-KR" altLang="en-US"/>
              <a:t>웹 확장 및 개인 정보 보호에 대해 자세히 알아 보려면 </a:t>
            </a:r>
            <a:r>
              <a:rPr kumimoji="1" lang="en-US" altLang="ko-KR"/>
              <a:t>'Safari </a:t>
            </a:r>
            <a:r>
              <a:rPr kumimoji="1" lang="ko-KR" altLang="en-US"/>
              <a:t>웹 확장 소개</a:t>
            </a:r>
            <a:r>
              <a:rPr kumimoji="1" lang="en-US" altLang="ko-KR"/>
              <a:t>'</a:t>
            </a:r>
            <a:r>
              <a:rPr kumimoji="1" lang="ko-KR" altLang="en-US"/>
              <a:t>토크를 확인하십시오</a:t>
            </a:r>
            <a:r>
              <a:rPr kumimoji="1" lang="en-US" altLang="ko-KR"/>
              <a:t>.]</a:t>
            </a: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12</a:t>
            </a:fld>
            <a:endParaRPr kumimoji="1" lang="ko-Kore-KR" altLang="en-US"/>
          </a:p>
        </p:txBody>
      </p:sp>
    </p:spTree>
    <p:extLst>
      <p:ext uri="{BB962C8B-B14F-4D97-AF65-F5344CB8AC3E}">
        <p14:creationId xmlns:p14="http://schemas.microsoft.com/office/powerpoint/2010/main" val="273020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올해</a:t>
            </a:r>
            <a:r>
              <a:rPr kumimoji="1" lang="en-US" altLang="ko-KR"/>
              <a:t> Mac</a:t>
            </a:r>
            <a:r>
              <a:rPr kumimoji="1" lang="ko-KR" altLang="en-US"/>
              <a:t>에서는 </a:t>
            </a:r>
            <a:r>
              <a:rPr kumimoji="1" lang="en-US" altLang="ko-KR"/>
              <a:t>iOS</a:t>
            </a:r>
            <a:r>
              <a:rPr kumimoji="1" lang="ko-KR" altLang="en-US"/>
              <a:t>에서 익숙한 많은 기술과 개인 정보 보호 기능을 </a:t>
            </a:r>
            <a:r>
              <a:rPr kumimoji="1" lang="en-US" altLang="ko-KR"/>
              <a:t>macOS</a:t>
            </a:r>
            <a:r>
              <a:rPr kumimoji="1" lang="ko-KR" altLang="en-US"/>
              <a:t>에도 적용했다고 합니다</a:t>
            </a:r>
            <a:r>
              <a:rPr kumimoji="1" lang="en-US" altLang="ko-KR"/>
              <a:t>.</a:t>
            </a:r>
          </a:p>
          <a:p>
            <a:r>
              <a:rPr kumimoji="1" lang="ko-KR" altLang="en-US"/>
              <a:t>사용자는 </a:t>
            </a:r>
            <a:r>
              <a:rPr kumimoji="1" lang="en-US" altLang="ko-KR"/>
              <a:t>Core Bluetooth</a:t>
            </a:r>
            <a:r>
              <a:rPr kumimoji="1" lang="ko-KR" altLang="en-US" err="1"/>
              <a:t>를</a:t>
            </a:r>
            <a:r>
              <a:rPr kumimoji="1" lang="ko-KR" altLang="en-US"/>
              <a:t> 사용하는 </a:t>
            </a:r>
            <a:r>
              <a:rPr kumimoji="1" lang="en-US" altLang="ko-KR"/>
              <a:t>macOS</a:t>
            </a:r>
            <a:r>
              <a:rPr kumimoji="1" lang="ko-KR" altLang="en-US"/>
              <a:t> 앱에 대한 </a:t>
            </a:r>
            <a:r>
              <a:rPr kumimoji="1" lang="en-US" altLang="ko-KR"/>
              <a:t>Bluetooth </a:t>
            </a:r>
            <a:r>
              <a:rPr kumimoji="1" lang="ko-KR" altLang="en-US"/>
              <a:t>액세스를 제어할 수 있게 되었고</a:t>
            </a:r>
            <a:r>
              <a:rPr kumimoji="1" lang="en-US" altLang="ko-KR"/>
              <a:t>,</a:t>
            </a:r>
          </a:p>
          <a:p>
            <a:r>
              <a:rPr kumimoji="1" lang="en-US" altLang="ko-KR"/>
              <a:t>Catalyst</a:t>
            </a:r>
            <a:r>
              <a:rPr kumimoji="1" lang="ko-KR" altLang="en-US" err="1"/>
              <a:t>를</a:t>
            </a:r>
            <a:r>
              <a:rPr kumimoji="1" lang="ko-KR" altLang="en-US"/>
              <a:t> 사용해 앱을 빌드하는 경우 </a:t>
            </a:r>
            <a:r>
              <a:rPr lang="ko-KR" altLang="ko-Kore-KR"/>
              <a:t>사용자는 </a:t>
            </a:r>
            <a:r>
              <a:rPr lang="ko-KR" altLang="ko-Kore-KR" err="1"/>
              <a:t>iOS와</a:t>
            </a:r>
            <a:r>
              <a:rPr lang="ko-KR" altLang="ko-Kore-KR"/>
              <a:t> 동일한 인증 모델, 미디어 및 Apple </a:t>
            </a:r>
            <a:r>
              <a:rPr lang="ko-KR" altLang="ko-Kore-KR" err="1"/>
              <a:t>Music에</a:t>
            </a:r>
            <a:r>
              <a:rPr lang="ko-KR" altLang="ko-Kore-KR"/>
              <a:t> 대한 액세스 및 </a:t>
            </a:r>
            <a:r>
              <a:rPr lang="ko-KR" altLang="ko-Kore-KR" err="1"/>
              <a:t>CNCopyCurrentNetworkInfo에</a:t>
            </a:r>
            <a:r>
              <a:rPr lang="ko-KR" altLang="ko-Kore-KR"/>
              <a:t> 대한 액세스로 사용할 수</a:t>
            </a:r>
            <a:r>
              <a:rPr lang="en-US" altLang="ko-KR"/>
              <a:t> </a:t>
            </a:r>
            <a:r>
              <a:rPr lang="ko-KR" altLang="ko-Kore-KR"/>
              <a:t>있는 </a:t>
            </a:r>
            <a:r>
              <a:rPr kumimoji="1" lang="ko-KR" altLang="en-US"/>
              <a:t>제한된 사진 라이브러리</a:t>
            </a:r>
            <a:r>
              <a:rPr kumimoji="1" lang="en-US" altLang="ko-KR"/>
              <a:t>,</a:t>
            </a:r>
            <a:r>
              <a:rPr kumimoji="1" lang="ko-KR" altLang="en-US"/>
              <a:t> </a:t>
            </a:r>
            <a:r>
              <a:rPr kumimoji="1" lang="en-US" altLang="ko-KR" err="1"/>
              <a:t>Homekit</a:t>
            </a:r>
            <a:r>
              <a:rPr kumimoji="1" lang="ko-KR" altLang="en-US"/>
              <a:t>도 활용할 수 있습니다</a:t>
            </a:r>
            <a:r>
              <a:rPr kumimoji="1" lang="en-US" altLang="ko-KR"/>
              <a:t>.</a:t>
            </a:r>
          </a:p>
          <a:p>
            <a:r>
              <a:rPr kumimoji="1" lang="en-US" altLang="ko-KR"/>
              <a:t>iOS</a:t>
            </a:r>
            <a:r>
              <a:rPr kumimoji="1" lang="ko-KR" altLang="en-US"/>
              <a:t>와 마찬가지로 사용자가 데이터가 필요한 이유를 이해할 수 있는 문자열도 제공을 해야한다 합니다</a:t>
            </a:r>
            <a:r>
              <a:rPr kumimoji="1" lang="en-US" altLang="ko-KR"/>
              <a:t>.</a:t>
            </a:r>
          </a:p>
          <a:p>
            <a:endParaRPr kumimoji="1" lang="en-US" altLang="ko-KR"/>
          </a:p>
          <a:p>
            <a:endParaRPr kumimoji="1" lang="en-US" altLang="ko-KR"/>
          </a:p>
          <a:p>
            <a:r>
              <a:rPr kumimoji="1" lang="en-US" altLang="ko-KR"/>
              <a:t>-----</a:t>
            </a:r>
          </a:p>
          <a:p>
            <a:endParaRPr kumimoji="1" lang="en-US" altLang="ko-KR"/>
          </a:p>
          <a:p>
            <a:endParaRPr kumimoji="1" lang="en-US" altLang="ko-KR"/>
          </a:p>
          <a:p>
            <a:endParaRPr kumimoji="1" lang="en-US" altLang="ko-KR"/>
          </a:p>
          <a:p>
            <a:r>
              <a:rPr kumimoji="1" lang="en-US" altLang="ko-KR"/>
              <a:t>And this year on the Mac, we're bringing many of the technologies and privacy protections you're familiar with on iOS to macOS. </a:t>
            </a:r>
          </a:p>
          <a:p>
            <a:r>
              <a:rPr kumimoji="1" lang="en-US" altLang="ko-KR"/>
              <a:t>[</a:t>
            </a:r>
            <a:r>
              <a:rPr kumimoji="1" lang="ko-KR" altLang="en-US"/>
              <a:t>그리고 올해 </a:t>
            </a:r>
            <a:r>
              <a:rPr kumimoji="1" lang="en-US" altLang="ko-KR"/>
              <a:t>Mac</a:t>
            </a:r>
            <a:r>
              <a:rPr kumimoji="1" lang="ko-KR" altLang="en-US"/>
              <a:t>에서는 </a:t>
            </a:r>
            <a:r>
              <a:rPr kumimoji="1" lang="en-US" altLang="ko-KR"/>
              <a:t>iOS</a:t>
            </a:r>
            <a:r>
              <a:rPr kumimoji="1" lang="ko-KR" altLang="en-US"/>
              <a:t>에서 익숙한 많은 기술과 개인 정보 보호 기능을 </a:t>
            </a:r>
            <a:r>
              <a:rPr kumimoji="1" lang="en-US" altLang="ko-KR"/>
              <a:t>macOS</a:t>
            </a:r>
            <a:r>
              <a:rPr kumimoji="1" lang="ko-KR" altLang="en-US"/>
              <a:t>로 가져옵니다</a:t>
            </a:r>
            <a:r>
              <a:rPr kumimoji="1" lang="en-US" altLang="ko-KR"/>
              <a:t>.] </a:t>
            </a:r>
          </a:p>
          <a:p>
            <a:endParaRPr kumimoji="1" lang="en-US" altLang="ko-KR"/>
          </a:p>
          <a:p>
            <a:r>
              <a:rPr kumimoji="1" lang="en-US" altLang="ko-KR"/>
              <a:t>Users can now control Bluetooth access for macOS apps that use Core Bluetooth. </a:t>
            </a:r>
          </a:p>
          <a:p>
            <a:r>
              <a:rPr kumimoji="1" lang="en-US" altLang="ko-KR"/>
              <a:t>[</a:t>
            </a:r>
            <a:r>
              <a:rPr kumimoji="1" lang="ko-KR" altLang="en-US"/>
              <a:t>이제 사용자는 </a:t>
            </a:r>
            <a:r>
              <a:rPr kumimoji="1" lang="en-US" altLang="ko-KR"/>
              <a:t>Core Bluetooth</a:t>
            </a:r>
            <a:r>
              <a:rPr kumimoji="1" lang="ko-KR" altLang="en-US" err="1"/>
              <a:t>를</a:t>
            </a:r>
            <a:r>
              <a:rPr kumimoji="1" lang="ko-KR" altLang="en-US"/>
              <a:t> 사용하는 </a:t>
            </a:r>
            <a:r>
              <a:rPr kumimoji="1" lang="en-US" altLang="ko-KR"/>
              <a:t>macOS </a:t>
            </a:r>
            <a:r>
              <a:rPr kumimoji="1" lang="ko-KR" altLang="en-US"/>
              <a:t>앱에 대한 </a:t>
            </a:r>
            <a:r>
              <a:rPr kumimoji="1" lang="en-US" altLang="ko-KR"/>
              <a:t>Bluetooth </a:t>
            </a:r>
            <a:r>
              <a:rPr kumimoji="1" lang="ko-KR" altLang="en-US"/>
              <a:t>액세스를 제어 할 수 있습니다</a:t>
            </a:r>
            <a:r>
              <a:rPr kumimoji="1" lang="en-US" altLang="ko-KR"/>
              <a:t>.]</a:t>
            </a:r>
          </a:p>
          <a:p>
            <a:endParaRPr kumimoji="1" lang="en-US" altLang="ko-KR"/>
          </a:p>
          <a:p>
            <a:r>
              <a:rPr kumimoji="1" lang="en-US" altLang="ko-KR"/>
              <a:t>And if you use Catalyst to build your apps, users can also take advantage of the Limited Photos Library, </a:t>
            </a:r>
            <a:r>
              <a:rPr kumimoji="1" lang="en-US" altLang="ko-KR" err="1"/>
              <a:t>HomeKit</a:t>
            </a:r>
            <a:r>
              <a:rPr kumimoji="1" lang="en-US" altLang="ko-KR"/>
              <a:t>, which is available with the same authorization model as iOS, access to Media and Apple Music and access to </a:t>
            </a:r>
            <a:r>
              <a:rPr kumimoji="1" lang="en-US" altLang="ko-KR" err="1"/>
              <a:t>CNCopyCurrentNetworkInfo</a:t>
            </a:r>
            <a:r>
              <a:rPr kumimoji="1" lang="en-US" altLang="ko-KR"/>
              <a:t>.</a:t>
            </a:r>
          </a:p>
          <a:p>
            <a:r>
              <a:rPr kumimoji="1" lang="en-US" altLang="ko-KR"/>
              <a:t> [</a:t>
            </a:r>
            <a:r>
              <a:rPr lang="ko-KR" altLang="ko-Kore-KR"/>
              <a:t>또한 </a:t>
            </a:r>
            <a:r>
              <a:rPr lang="ko-KR" altLang="ko-Kore-KR" err="1"/>
              <a:t>Catalyst를</a:t>
            </a:r>
            <a:r>
              <a:rPr lang="ko-KR" altLang="ko-Kore-KR"/>
              <a:t> 사용하여 앱을 빌드하는 경우 사용자는 </a:t>
            </a:r>
            <a:r>
              <a:rPr lang="ko-KR" altLang="ko-Kore-KR" err="1"/>
              <a:t>iOS와</a:t>
            </a:r>
            <a:r>
              <a:rPr lang="ko-KR" altLang="ko-Kore-KR"/>
              <a:t> 동일한 인증 모델, 미디어 및 Apple </a:t>
            </a:r>
            <a:r>
              <a:rPr lang="ko-KR" altLang="ko-Kore-KR" err="1"/>
              <a:t>Music에</a:t>
            </a:r>
            <a:r>
              <a:rPr lang="ko-KR" altLang="ko-Kore-KR"/>
              <a:t> 대한 액세스 및 </a:t>
            </a:r>
            <a:r>
              <a:rPr lang="ko-KR" altLang="ko-Kore-KR" err="1"/>
              <a:t>CNCopyCurrentNetworkInfo에</a:t>
            </a:r>
            <a:r>
              <a:rPr lang="ko-KR" altLang="ko-Kore-KR"/>
              <a:t> 대한 액세스로 사용할 </a:t>
            </a:r>
            <a:r>
              <a:rPr lang="ko-KR" altLang="ko-Kore-KR" err="1"/>
              <a:t>수있는</a:t>
            </a:r>
            <a:r>
              <a:rPr lang="ko-KR" altLang="ko-Kore-KR"/>
              <a:t> 제한된 사진 라이브러리 인 </a:t>
            </a:r>
            <a:r>
              <a:rPr lang="ko-KR" altLang="ko-Kore-KR" err="1"/>
              <a:t>HomeKit도</a:t>
            </a:r>
            <a:r>
              <a:rPr lang="ko-KR" altLang="ko-Kore-KR"/>
              <a:t> 활용할 수 있습니다.</a:t>
            </a:r>
            <a:r>
              <a:rPr lang="en-US" altLang="ko-KR"/>
              <a:t>]</a:t>
            </a:r>
            <a:endParaRPr kumimoji="1" lang="en-US" altLang="ko-KR"/>
          </a:p>
          <a:p>
            <a:endParaRPr kumimoji="1" lang="en-US" altLang="ko-KR"/>
          </a:p>
          <a:p>
            <a:r>
              <a:rPr kumimoji="1" lang="en-US" altLang="ko-KR"/>
              <a:t> And just as in iOS, you will need to provide a purpose string to help users understand why you need their data. </a:t>
            </a:r>
          </a:p>
          <a:p>
            <a:r>
              <a:rPr kumimoji="1" lang="en-US" altLang="ko-KR"/>
              <a:t>[</a:t>
            </a:r>
            <a:r>
              <a:rPr kumimoji="1" lang="ko-KR" altLang="en-US"/>
              <a:t>그리고 </a:t>
            </a:r>
            <a:r>
              <a:rPr kumimoji="1" lang="en-US" altLang="ko-KR"/>
              <a:t>iOS</a:t>
            </a:r>
            <a:r>
              <a:rPr kumimoji="1" lang="ko-KR" altLang="en-US"/>
              <a:t>에서와 마찬가지로 사용자가 데이터가 필요한 이유를 이해할 수 있도록 목적 문자열을 제공해야합니다</a:t>
            </a:r>
            <a:r>
              <a:rPr kumimoji="1" lang="en-US" altLang="ko-KR"/>
              <a:t>.]</a:t>
            </a: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13</a:t>
            </a:fld>
            <a:endParaRPr kumimoji="1" lang="ko-Kore-KR" altLang="en-US"/>
          </a:p>
        </p:txBody>
      </p:sp>
    </p:spTree>
    <p:extLst>
      <p:ext uri="{BB962C8B-B14F-4D97-AF65-F5344CB8AC3E}">
        <p14:creationId xmlns:p14="http://schemas.microsoft.com/office/powerpoint/2010/main" val="366249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We've built great new tools this year for you to practice transparency and control in your apps. </a:t>
            </a:r>
          </a:p>
          <a:p>
            <a:r>
              <a:rPr kumimoji="1" lang="en-US" altLang="ko-KR"/>
              <a:t>[</a:t>
            </a:r>
            <a:r>
              <a:rPr kumimoji="1" lang="ko-KR" altLang="en-US"/>
              <a:t>올해 앱에서 투명성과 제어를 연습 할 </a:t>
            </a:r>
            <a:r>
              <a:rPr kumimoji="1" lang="ko-KR" altLang="en-US" err="1"/>
              <a:t>수있는</a:t>
            </a:r>
            <a:r>
              <a:rPr kumimoji="1" lang="ko-KR" altLang="en-US"/>
              <a:t> 멋진 새 도구를 만들었습니다</a:t>
            </a:r>
            <a:r>
              <a:rPr kumimoji="1" lang="en-US" altLang="ko-KR"/>
              <a:t>.]</a:t>
            </a:r>
          </a:p>
          <a:p>
            <a:endParaRPr kumimoji="1" lang="en-US" altLang="ko-KR"/>
          </a:p>
          <a:p>
            <a:r>
              <a:rPr kumimoji="1" lang="en-US" altLang="ko-KR"/>
              <a:t> It's important to explain and show users how their data is used and make sure that users are always in control of their data. </a:t>
            </a:r>
          </a:p>
          <a:p>
            <a:r>
              <a:rPr kumimoji="1" lang="en-US" altLang="ko-KR"/>
              <a:t>[</a:t>
            </a:r>
            <a:r>
              <a:rPr kumimoji="1" lang="ko-KR" altLang="en-US"/>
              <a:t>사용자에게 데이터가 어떻게 사용되는지 설명하고 보여주고 사용자가 항상 데이터를 제어 할 수 </a:t>
            </a:r>
            <a:r>
              <a:rPr kumimoji="1" lang="ko-KR" altLang="en-US" err="1"/>
              <a:t>있도록하는</a:t>
            </a:r>
            <a:r>
              <a:rPr kumimoji="1" lang="ko-KR" altLang="en-US"/>
              <a:t> 것이 중요합니다</a:t>
            </a:r>
            <a:r>
              <a:rPr kumimoji="1" lang="en-US" altLang="ko-KR"/>
              <a:t>.]</a:t>
            </a:r>
          </a:p>
          <a:p>
            <a:endParaRPr kumimoji="1" lang="en-US" altLang="ko-KR"/>
          </a:p>
          <a:p>
            <a:r>
              <a:rPr kumimoji="1" lang="en-US" altLang="ko-KR"/>
              <a:t>These four privacy pillars put users in charge of their data and their devices. </a:t>
            </a:r>
          </a:p>
          <a:p>
            <a:r>
              <a:rPr kumimoji="1" lang="en-US" altLang="ko-KR"/>
              <a:t>[</a:t>
            </a:r>
            <a:r>
              <a:rPr kumimoji="1" lang="ko-KR" altLang="en-US"/>
              <a:t>이 네 가지 개인 정보 보호 기둥은 사용자가 데이터와 장치를 </a:t>
            </a:r>
            <a:r>
              <a:rPr kumimoji="1" lang="ko-KR" altLang="en-US" err="1"/>
              <a:t>관리하게합니다</a:t>
            </a:r>
            <a:r>
              <a:rPr kumimoji="1" lang="en-US" altLang="ko-KR"/>
              <a:t>.]</a:t>
            </a:r>
          </a:p>
          <a:p>
            <a:endParaRPr kumimoji="1" lang="en-US" altLang="ko-KR"/>
          </a:p>
          <a:p>
            <a:r>
              <a:rPr kumimoji="1" lang="en-US" altLang="ko-KR"/>
              <a:t>Each one continues to build trust with your users, starting from their first moments in your app. </a:t>
            </a:r>
          </a:p>
          <a:p>
            <a:r>
              <a:rPr kumimoji="1" lang="en-US" altLang="ko-KR"/>
              <a:t>[</a:t>
            </a:r>
            <a:r>
              <a:rPr kumimoji="1" lang="ko-KR" altLang="en-US"/>
              <a:t>각 사용자는 앱을 처음 사용하는 순간부터 사용자와 계속 신뢰를 쌓습니다</a:t>
            </a:r>
            <a:r>
              <a:rPr kumimoji="1" lang="en-US" altLang="ko-KR"/>
              <a:t>.] </a:t>
            </a:r>
          </a:p>
          <a:p>
            <a:endParaRPr kumimoji="1" lang="en-US" altLang="ko-KR"/>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14</a:t>
            </a:fld>
            <a:endParaRPr kumimoji="1" lang="ko-Kore-KR" altLang="en-US"/>
          </a:p>
        </p:txBody>
      </p:sp>
    </p:spTree>
    <p:extLst>
      <p:ext uri="{BB962C8B-B14F-4D97-AF65-F5344CB8AC3E}">
        <p14:creationId xmlns:p14="http://schemas.microsoft.com/office/powerpoint/2010/main" val="3027323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지금부터 </a:t>
            </a:r>
            <a:r>
              <a:rPr kumimoji="1" lang="en-US" altLang="ko-KR"/>
              <a:t>iOS14</a:t>
            </a:r>
            <a:r>
              <a:rPr kumimoji="1" lang="ko-KR" altLang="en-US"/>
              <a:t>에서 큰 이슈였던 사용자 추적을 방지하기 위한 개인 정보 보호에 대해 이야기 하겠습니다</a:t>
            </a:r>
            <a:r>
              <a:rPr kumimoji="1" lang="en-US" altLang="ko-KR"/>
              <a:t>.</a:t>
            </a:r>
          </a:p>
          <a:p>
            <a:r>
              <a:rPr kumimoji="1" lang="en-US" altLang="ko-KR"/>
              <a:t>Safari </a:t>
            </a:r>
            <a:r>
              <a:rPr kumimoji="1" lang="ko-KR" altLang="en-US"/>
              <a:t>초기부터 사용자가 웹을 탐색할 때 보호하기 위한 추적 방지 기능이 내장되어 있었습니다</a:t>
            </a:r>
            <a:r>
              <a:rPr kumimoji="1" lang="en-US" altLang="ko-KR"/>
              <a:t>.</a:t>
            </a:r>
          </a:p>
          <a:p>
            <a:r>
              <a:rPr kumimoji="1" lang="ko-KR" altLang="en-US"/>
              <a:t>추적이 항상 투명하고</a:t>
            </a:r>
            <a:r>
              <a:rPr kumimoji="1" lang="en-US" altLang="ko-KR"/>
              <a:t>,</a:t>
            </a:r>
            <a:r>
              <a:rPr kumimoji="1" lang="ko-KR" altLang="en-US"/>
              <a:t> 사용자가 제어할 수 있어야한다 생각하기 때문에</a:t>
            </a:r>
            <a:r>
              <a:rPr kumimoji="1" lang="en-US" altLang="ko-KR"/>
              <a:t>,</a:t>
            </a:r>
            <a:r>
              <a:rPr kumimoji="1" lang="ko-KR" altLang="en-US"/>
              <a:t> 이를 앱에 적용하였다고 합니다</a:t>
            </a:r>
            <a:r>
              <a:rPr kumimoji="1" lang="en-US" altLang="ko-KR"/>
              <a:t>.</a:t>
            </a:r>
          </a:p>
          <a:p>
            <a:r>
              <a:rPr kumimoji="1" lang="ko-KR" altLang="en-US"/>
              <a:t>그래서 앞으로는 </a:t>
            </a:r>
            <a:r>
              <a:rPr kumimoji="1" lang="en-US" altLang="ko-KR"/>
              <a:t>App Store </a:t>
            </a:r>
            <a:r>
              <a:rPr kumimoji="1" lang="ko-KR" altLang="en-US"/>
              <a:t>정책으로 앱이 다른 회사가 소유한 앱과 웹 사이트에서 사용자를 추적하기 전에 확인하도록 변경되었습니다</a:t>
            </a:r>
            <a:r>
              <a:rPr kumimoji="1" lang="en-US" altLang="ko-KR"/>
              <a:t>.</a:t>
            </a:r>
          </a:p>
          <a:p>
            <a:r>
              <a:rPr kumimoji="1" lang="ko-KR" altLang="en-US"/>
              <a:t>앱은 이를 위한 메시지를 </a:t>
            </a:r>
            <a:r>
              <a:rPr kumimoji="1" lang="ko-KR" altLang="en-US" err="1"/>
              <a:t>표시해야하며</a:t>
            </a:r>
            <a:r>
              <a:rPr kumimoji="1" lang="ko-KR" altLang="en-US"/>
              <a:t> </a:t>
            </a:r>
            <a:r>
              <a:rPr kumimoji="1" lang="en-US" altLang="ko-KR"/>
              <a:t>‘</a:t>
            </a:r>
            <a:r>
              <a:rPr kumimoji="1" lang="ko-KR" altLang="en-US"/>
              <a:t>추적 허용</a:t>
            </a:r>
            <a:r>
              <a:rPr kumimoji="1" lang="en-US" altLang="ko-KR"/>
              <a:t>’</a:t>
            </a:r>
            <a:r>
              <a:rPr kumimoji="1" lang="ko-KR" altLang="en-US"/>
              <a:t>을 한 경우에 한해 다른 회사 소유의 앱과 웹 사이트에서 사용자를 추적할 수 있습니다</a:t>
            </a:r>
            <a:r>
              <a:rPr kumimoji="1" lang="en-US" altLang="ko-KR"/>
              <a:t>.</a:t>
            </a:r>
          </a:p>
          <a:p>
            <a:endParaRPr kumimoji="1" lang="en-US" altLang="ko-KR"/>
          </a:p>
          <a:p>
            <a:endParaRPr kumimoji="1" lang="en-US" altLang="ko-KR"/>
          </a:p>
          <a:p>
            <a:r>
              <a:rPr kumimoji="1" lang="en-US" altLang="ko-KR"/>
              <a:t>----</a:t>
            </a:r>
          </a:p>
          <a:p>
            <a:endParaRPr kumimoji="1" lang="en-US" altLang="ko-KR"/>
          </a:p>
          <a:p>
            <a:r>
              <a:rPr kumimoji="1" lang="en-US" altLang="ko-KR"/>
              <a:t>Back to Brandon to talk about how these privacy pillars come together to prevent user tracking.</a:t>
            </a:r>
          </a:p>
          <a:p>
            <a:r>
              <a:rPr kumimoji="1" lang="en-US" altLang="ko-KR"/>
              <a:t> [Brandon</a:t>
            </a:r>
            <a:r>
              <a:rPr kumimoji="1" lang="ko-KR" altLang="en-US"/>
              <a:t>에게 돌아가 사용자 추적을 방지하기 위해 이러한 개인 정보 보호 요소가 어떻게 결합되는지에 대해 이야기합니다</a:t>
            </a:r>
            <a:r>
              <a:rPr kumimoji="1" lang="en-US" altLang="ko-KR"/>
              <a:t>.]</a:t>
            </a:r>
          </a:p>
          <a:p>
            <a:endParaRPr kumimoji="1" lang="en-US" altLang="ko-KR"/>
          </a:p>
          <a:p>
            <a:r>
              <a:rPr kumimoji="1" lang="en-US" altLang="ko-KR"/>
              <a:t>Since the early days of Safari, we've had tracking prevention built in to protect users as they browse the web. </a:t>
            </a:r>
          </a:p>
          <a:p>
            <a:r>
              <a:rPr kumimoji="1" lang="en-US" altLang="ko-KR"/>
              <a:t>[Safari </a:t>
            </a:r>
            <a:r>
              <a:rPr kumimoji="1" lang="ko-KR" altLang="en-US"/>
              <a:t>초기부터 사용자가 웹을 탐색 할 때 보호하기 위해 추적 방지 기능이 내장되어 있습니다</a:t>
            </a:r>
            <a:r>
              <a:rPr kumimoji="1" lang="en-US" altLang="ko-KR"/>
              <a:t>.] </a:t>
            </a:r>
          </a:p>
          <a:p>
            <a:endParaRPr kumimoji="1" lang="en-US" altLang="ko-KR"/>
          </a:p>
          <a:p>
            <a:r>
              <a:rPr kumimoji="1" lang="en-US" altLang="ko-KR"/>
              <a:t>We've worked hard to continually update these protections, from blocking third-party cookies by default to this year's new transparency in Intelligent Tracking Prevention. </a:t>
            </a:r>
          </a:p>
          <a:p>
            <a:r>
              <a:rPr kumimoji="1" lang="en-US" altLang="ko-KR"/>
              <a:t>[</a:t>
            </a:r>
            <a:r>
              <a:rPr kumimoji="1" lang="ko-KR" altLang="en-US"/>
              <a:t>우리는 기본적으로 타사 쿠키를 차단하는 것부터 올해의 지능형 추적 방지의 새로운 투명성에 이르기까지 이러한 보호 기능을 지속적으로 업데이트하기 위해 열심히 노력했습니다</a:t>
            </a:r>
            <a:r>
              <a:rPr kumimoji="1" lang="en-US" altLang="ko-KR"/>
              <a:t>.]</a:t>
            </a:r>
          </a:p>
          <a:p>
            <a:endParaRPr kumimoji="1" lang="en-US" altLang="ko-KR"/>
          </a:p>
          <a:p>
            <a:r>
              <a:rPr kumimoji="1" lang="en-US" altLang="ko-KR"/>
              <a:t> This year, we're bringing this same tracking prevention mentality to apps, which is that we believe tracking should always be transparent and under our users' control. </a:t>
            </a:r>
          </a:p>
          <a:p>
            <a:r>
              <a:rPr kumimoji="1" lang="en-US" altLang="ko-KR"/>
              <a:t>[</a:t>
            </a:r>
            <a:r>
              <a:rPr kumimoji="1" lang="ko-KR" altLang="en-US"/>
              <a:t>올해 우리는 추적이 항상 투명하고 사용자가 </a:t>
            </a:r>
            <a:r>
              <a:rPr kumimoji="1" lang="ko-KR" altLang="en-US" err="1"/>
              <a:t>제어해야한다고</a:t>
            </a:r>
            <a:r>
              <a:rPr kumimoji="1" lang="ko-KR" altLang="en-US"/>
              <a:t> 생각하는 동일한 추적 방지 사고 방식을 앱에 적용합니다</a:t>
            </a:r>
            <a:r>
              <a:rPr kumimoji="1" lang="en-US" altLang="ko-KR"/>
              <a:t>.]</a:t>
            </a:r>
          </a:p>
          <a:p>
            <a:endParaRPr kumimoji="1" lang="en-US" altLang="ko-KR"/>
          </a:p>
          <a:p>
            <a:r>
              <a:rPr kumimoji="1" lang="en-US" altLang="ko-KR"/>
              <a:t>Moving forward, App Store policy will require apps to ask before tracking users across apps and websites owned by other companies. </a:t>
            </a:r>
          </a:p>
          <a:p>
            <a:r>
              <a:rPr kumimoji="1" lang="en-US" altLang="ko-KR"/>
              <a:t>[</a:t>
            </a:r>
            <a:r>
              <a:rPr kumimoji="1" lang="ko-KR" altLang="en-US"/>
              <a:t>앞으로 </a:t>
            </a:r>
            <a:r>
              <a:rPr kumimoji="1" lang="en-US" altLang="ko-KR"/>
              <a:t>App Store </a:t>
            </a:r>
            <a:r>
              <a:rPr kumimoji="1" lang="ko-KR" altLang="en-US"/>
              <a:t>정책은 앱이 다른 회사가 소유 한 앱과 웹 사이트에서 사용자를 추적하기 전에 확인하도록 요구할 것입니다</a:t>
            </a:r>
            <a:r>
              <a:rPr kumimoji="1" lang="en-US" altLang="ko-KR"/>
              <a:t>.]</a:t>
            </a:r>
          </a:p>
          <a:p>
            <a:endParaRPr kumimoji="1" lang="en-US" altLang="ko-KR"/>
          </a:p>
          <a:p>
            <a:r>
              <a:rPr kumimoji="1" lang="en-US" altLang="ko-KR"/>
              <a:t>Your app must display this prompt and only track users across apps and websites owned by other companies if they tap "Allow Tracking." </a:t>
            </a:r>
          </a:p>
          <a:p>
            <a:r>
              <a:rPr kumimoji="1" lang="en-US" altLang="ko-KR"/>
              <a:t>[</a:t>
            </a:r>
            <a:r>
              <a:rPr kumimoji="1" lang="ko-KR" altLang="en-US" err="1"/>
              <a:t>앱은이</a:t>
            </a:r>
            <a:r>
              <a:rPr kumimoji="1" lang="ko-KR" altLang="en-US"/>
              <a:t> 메시지를 </a:t>
            </a:r>
            <a:r>
              <a:rPr kumimoji="1" lang="ko-KR" altLang="en-US" err="1"/>
              <a:t>표시해야하며</a:t>
            </a:r>
            <a:r>
              <a:rPr kumimoji="1" lang="ko-KR" altLang="en-US"/>
              <a:t> </a:t>
            </a:r>
            <a:r>
              <a:rPr kumimoji="1" lang="en-US" altLang="ko-KR"/>
              <a:t>'</a:t>
            </a:r>
            <a:r>
              <a:rPr kumimoji="1" lang="ko-KR" altLang="en-US"/>
              <a:t>추적 허용</a:t>
            </a:r>
            <a:r>
              <a:rPr kumimoji="1" lang="en-US" altLang="ko-KR"/>
              <a:t>'</a:t>
            </a:r>
            <a:r>
              <a:rPr kumimoji="1" lang="ko-KR" altLang="en-US"/>
              <a:t>을 </a:t>
            </a:r>
            <a:r>
              <a:rPr kumimoji="1" lang="ko-KR" altLang="en-US" err="1"/>
              <a:t>탭한</a:t>
            </a:r>
            <a:r>
              <a:rPr kumimoji="1" lang="ko-KR" altLang="en-US"/>
              <a:t> 경우 다른 회사 소유의 앱과 웹 사이트에서 사용자 만 </a:t>
            </a:r>
            <a:r>
              <a:rPr kumimoji="1" lang="ko-KR" altLang="en-US" err="1"/>
              <a:t>추적해야합니다</a:t>
            </a:r>
            <a:r>
              <a:rPr kumimoji="1" lang="en-US" altLang="ko-KR"/>
              <a:t>.] </a:t>
            </a:r>
          </a:p>
          <a:p>
            <a:endParaRPr kumimoji="1" lang="en-US" altLang="ko-KR"/>
          </a:p>
          <a:p>
            <a:r>
              <a:rPr kumimoji="1" lang="en-US" altLang="ko-KR"/>
              <a:t>This includes tracking for targeted advertising, advertising measurement or sharing with data brokers. [</a:t>
            </a:r>
            <a:r>
              <a:rPr kumimoji="1" lang="ko-KR" altLang="en-US"/>
              <a:t>여기에는 표적 광고 추적</a:t>
            </a:r>
            <a:r>
              <a:rPr kumimoji="1" lang="en-US" altLang="ko-KR"/>
              <a:t>, </a:t>
            </a:r>
            <a:r>
              <a:rPr kumimoji="1" lang="ko-KR" altLang="en-US"/>
              <a:t>광고 측정 또는 데이터 브로커와의 공유가 포함됩니다</a:t>
            </a:r>
            <a:r>
              <a:rPr kumimoji="1" lang="en-US" altLang="ko-KR"/>
              <a:t>.] </a:t>
            </a:r>
          </a:p>
          <a:p>
            <a:endParaRPr kumimoji="1" lang="en-US" altLang="ko-KR"/>
          </a:p>
          <a:p>
            <a:r>
              <a:rPr kumimoji="1" lang="en-US" altLang="ko-KR"/>
              <a:t>Let's take a closer look at what tracking across companies means in practice. </a:t>
            </a:r>
          </a:p>
          <a:p>
            <a:r>
              <a:rPr kumimoji="1" lang="en-US" altLang="ko-KR"/>
              <a:t>[</a:t>
            </a:r>
            <a:r>
              <a:rPr kumimoji="1" lang="ko-KR" altLang="en-US"/>
              <a:t>실제로 회사 간 추적이 무엇을 의미하는지 자세히 살펴 보겠습니다</a:t>
            </a:r>
            <a:r>
              <a:rPr kumimoji="1" lang="en-US" altLang="ko-KR"/>
              <a:t>.]</a:t>
            </a:r>
          </a:p>
          <a:p>
            <a:endParaRPr kumimoji="1" lang="en-US" altLang="ko-KR"/>
          </a:p>
          <a:p>
            <a:r>
              <a:rPr kumimoji="1" lang="en-US" altLang="ko-KR"/>
              <a:t>For example, if your app knows that I like bagels and don't like grapes, and then you share this with a data broker who knows that I want to be an astronaut, this counts as tracking. </a:t>
            </a:r>
          </a:p>
          <a:p>
            <a:r>
              <a:rPr kumimoji="1" lang="en-US" altLang="ko-KR"/>
              <a:t>[</a:t>
            </a:r>
            <a:r>
              <a:rPr kumimoji="1" lang="ko-KR" altLang="en-US"/>
              <a:t>예를 들어 앱에서 내가 </a:t>
            </a:r>
            <a:r>
              <a:rPr kumimoji="1" lang="ko-KR" altLang="en-US" err="1"/>
              <a:t>베이글을</a:t>
            </a:r>
            <a:r>
              <a:rPr kumimoji="1" lang="ko-KR" altLang="en-US"/>
              <a:t> 좋아하고 포도를 좋아하지 않는다는 것을 알고 있고 내가 우주 비행사가되고 싶다는 것을 알고있는 데이터 </a:t>
            </a:r>
            <a:r>
              <a:rPr kumimoji="1" lang="ko-KR" altLang="en-US" err="1"/>
              <a:t>브로커와이를</a:t>
            </a:r>
            <a:r>
              <a:rPr kumimoji="1" lang="ko-KR" altLang="en-US"/>
              <a:t> 공유하면 추적으로 간주됩니다</a:t>
            </a:r>
            <a:r>
              <a:rPr kumimoji="1" lang="en-US" altLang="ko-KR"/>
              <a:t>.] </a:t>
            </a:r>
          </a:p>
          <a:p>
            <a:endParaRPr kumimoji="1" lang="en-US" altLang="ko-KR"/>
          </a:p>
          <a:p>
            <a:r>
              <a:rPr kumimoji="1" lang="en-US" altLang="ko-KR"/>
              <a:t>Importantly, this counts even if it isn't tied directly to my name, but also if it's tied to an identifier about a particular user, such as a user ID, identifier for advertising, device ID, fingerprinted ID or profile.</a:t>
            </a:r>
          </a:p>
          <a:p>
            <a:r>
              <a:rPr kumimoji="1" lang="en-US" altLang="ko-KR"/>
              <a:t> [</a:t>
            </a:r>
            <a:r>
              <a:rPr kumimoji="1" lang="ko-KR" altLang="en-US"/>
              <a:t>중요한 것은 이것이 내 이름에 직접 연결되어 있지 않더라도 사용자 </a:t>
            </a:r>
            <a:r>
              <a:rPr kumimoji="1" lang="en-US" altLang="ko-KR"/>
              <a:t>ID, </a:t>
            </a:r>
            <a:r>
              <a:rPr kumimoji="1" lang="ko-KR" altLang="en-US"/>
              <a:t>광고 </a:t>
            </a:r>
            <a:r>
              <a:rPr kumimoji="1" lang="ko-KR" altLang="en-US" err="1"/>
              <a:t>식별자</a:t>
            </a:r>
            <a:r>
              <a:rPr kumimoji="1" lang="en-US" altLang="ko-KR"/>
              <a:t>, </a:t>
            </a:r>
            <a:r>
              <a:rPr kumimoji="1" lang="ko-KR" altLang="en-US"/>
              <a:t>기기 </a:t>
            </a:r>
            <a:r>
              <a:rPr kumimoji="1" lang="en-US" altLang="ko-KR"/>
              <a:t>ID, </a:t>
            </a:r>
            <a:r>
              <a:rPr kumimoji="1" lang="ko-KR" altLang="en-US"/>
              <a:t>지문 </a:t>
            </a:r>
            <a:r>
              <a:rPr kumimoji="1" lang="en-US" altLang="ko-KR"/>
              <a:t>ID </a:t>
            </a:r>
            <a:r>
              <a:rPr kumimoji="1" lang="ko-KR" altLang="en-US"/>
              <a:t>또는 프로필과 같은 특정 사용자에 대한 </a:t>
            </a:r>
            <a:r>
              <a:rPr kumimoji="1" lang="ko-KR" altLang="en-US" err="1"/>
              <a:t>식별자와</a:t>
            </a:r>
            <a:r>
              <a:rPr kumimoji="1" lang="ko-KR" altLang="en-US"/>
              <a:t> 연결되어있는 경우에도 중요합니다</a:t>
            </a:r>
            <a:r>
              <a:rPr kumimoji="1" lang="en-US" altLang="ko-KR"/>
              <a:t>.]</a:t>
            </a:r>
          </a:p>
          <a:p>
            <a:endParaRPr kumimoji="1" lang="ko-Kore-KR" altLang="en-US"/>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15</a:t>
            </a:fld>
            <a:endParaRPr kumimoji="1" lang="ko-Kore-KR" altLang="en-US"/>
          </a:p>
        </p:txBody>
      </p:sp>
    </p:spTree>
    <p:extLst>
      <p:ext uri="{BB962C8B-B14F-4D97-AF65-F5344CB8AC3E}">
        <p14:creationId xmlns:p14="http://schemas.microsoft.com/office/powerpoint/2010/main" val="2384838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이 권한 요청을 호출하지 않아도 되는 경우가 있는데요</a:t>
            </a:r>
            <a:r>
              <a:rPr kumimoji="1" lang="en-US" altLang="ko-KR"/>
              <a:t>.</a:t>
            </a:r>
          </a:p>
          <a:p>
            <a:r>
              <a:rPr kumimoji="1" lang="ko-KR" altLang="en-US"/>
              <a:t>연결이 사용자의 기기에서만 수행되는 경우</a:t>
            </a:r>
            <a:r>
              <a:rPr kumimoji="1" lang="en-US" altLang="ko-KR"/>
              <a:t>,</a:t>
            </a:r>
          </a:p>
          <a:p>
            <a:r>
              <a:rPr kumimoji="1" lang="ko-KR" altLang="en-US"/>
              <a:t>데이터가 데이터 브로커와 공유되지만</a:t>
            </a:r>
            <a:r>
              <a:rPr kumimoji="1" lang="en-US" altLang="ko-KR"/>
              <a:t>,</a:t>
            </a:r>
            <a:r>
              <a:rPr kumimoji="1" lang="ko-KR" altLang="en-US"/>
              <a:t> 사기 감지</a:t>
            </a:r>
            <a:r>
              <a:rPr kumimoji="1" lang="en-US" altLang="ko-KR"/>
              <a:t>,</a:t>
            </a:r>
            <a:r>
              <a:rPr kumimoji="1" lang="ko-KR" altLang="en-US"/>
              <a:t> 예방</a:t>
            </a:r>
            <a:r>
              <a:rPr kumimoji="1" lang="en-US" altLang="ko-KR"/>
              <a:t>,</a:t>
            </a:r>
            <a:r>
              <a:rPr kumimoji="1" lang="ko-KR" altLang="en-US"/>
              <a:t> 보안 목적으로만 사용되는 경우 호출할 필요는 없다고 합니다</a:t>
            </a:r>
            <a:r>
              <a:rPr kumimoji="1" lang="en-US" altLang="ko-KR"/>
              <a:t>.</a:t>
            </a:r>
          </a:p>
          <a:p>
            <a:endParaRPr kumimoji="1" lang="en-US" altLang="ko-KR"/>
          </a:p>
          <a:p>
            <a:endParaRPr kumimoji="1" lang="en-US" altLang="ko-KR"/>
          </a:p>
          <a:p>
            <a:r>
              <a:rPr kumimoji="1" lang="en-US" altLang="ko-KR"/>
              <a:t>iOS14</a:t>
            </a:r>
            <a:r>
              <a:rPr kumimoji="1" lang="ko-KR" altLang="en-US"/>
              <a:t>에서 </a:t>
            </a:r>
            <a:r>
              <a:rPr kumimoji="1" lang="ko-KR" altLang="en-US" err="1"/>
              <a:t>부터는</a:t>
            </a:r>
            <a:r>
              <a:rPr kumimoji="1" lang="ko-KR" altLang="en-US"/>
              <a:t> 사용자를 추적할 권한을 요청하려면 </a:t>
            </a:r>
            <a:r>
              <a:rPr kumimoji="1" lang="en-US" altLang="ko-KR" err="1"/>
              <a:t>AppTrackingTransparency</a:t>
            </a:r>
            <a:r>
              <a:rPr kumimoji="1" lang="ko-KR" altLang="en-US"/>
              <a:t> </a:t>
            </a:r>
            <a:r>
              <a:rPr kumimoji="1" lang="en-US" altLang="ko-KR"/>
              <a:t>framework</a:t>
            </a:r>
            <a:r>
              <a:rPr kumimoji="1" lang="ko-KR" altLang="en-US" err="1"/>
              <a:t>를</a:t>
            </a:r>
            <a:r>
              <a:rPr kumimoji="1" lang="ko-KR" altLang="en-US"/>
              <a:t> 호출하여 그림과 같은 메시지를 </a:t>
            </a:r>
            <a:r>
              <a:rPr kumimoji="1" lang="ko-KR" altLang="en-US" err="1"/>
              <a:t>표시해주어야합니다</a:t>
            </a:r>
            <a:r>
              <a:rPr kumimoji="1" lang="en-US" altLang="ko-KR"/>
              <a:t>.</a:t>
            </a:r>
          </a:p>
          <a:p>
            <a:r>
              <a:rPr kumimoji="1" lang="ko-KR" altLang="en-US"/>
              <a:t>이 프레임 워크를 사용하려면</a:t>
            </a:r>
            <a:r>
              <a:rPr kumimoji="1" lang="en-US" altLang="ko-KR"/>
              <a:t>,</a:t>
            </a:r>
            <a:r>
              <a:rPr kumimoji="1" lang="ko-KR" altLang="en-US"/>
              <a:t> </a:t>
            </a:r>
            <a:r>
              <a:rPr kumimoji="1" lang="en-US" altLang="ko-KR" err="1"/>
              <a:t>info.plist</a:t>
            </a:r>
            <a:r>
              <a:rPr kumimoji="1" lang="ko-KR" altLang="en-US"/>
              <a:t>에 </a:t>
            </a:r>
            <a:r>
              <a:rPr kumimoji="1" lang="en-US" altLang="ko-KR" err="1"/>
              <a:t>NSUserTrackingUsageDescription</a:t>
            </a:r>
            <a:r>
              <a:rPr kumimoji="1" lang="ko-KR" altLang="en-US"/>
              <a:t>키를 입력해 사용자 추적을 요청하는 이유에 대한 명확한 설명을 </a:t>
            </a:r>
            <a:r>
              <a:rPr kumimoji="1" lang="ko-KR" altLang="en-US" err="1"/>
              <a:t>추가해야합니다</a:t>
            </a:r>
            <a:r>
              <a:rPr kumimoji="1" lang="en-US" altLang="ko-KR"/>
              <a:t>.</a:t>
            </a:r>
          </a:p>
          <a:p>
            <a:r>
              <a:rPr kumimoji="1" lang="ko-KR" altLang="en-US"/>
              <a:t>단</a:t>
            </a:r>
            <a:r>
              <a:rPr kumimoji="1" lang="en-US" altLang="ko-KR"/>
              <a:t>,</a:t>
            </a:r>
            <a:r>
              <a:rPr kumimoji="1" lang="ko-KR" altLang="en-US"/>
              <a:t> 이 프레임 워크는 </a:t>
            </a:r>
            <a:r>
              <a:rPr kumimoji="1" lang="en-US" altLang="ko-KR"/>
              <a:t>iOS14</a:t>
            </a:r>
            <a:r>
              <a:rPr kumimoji="1" lang="ko-KR" altLang="en-US"/>
              <a:t>에서만 사용할 수 있기 때문에 적용을 위해서는 </a:t>
            </a:r>
            <a:r>
              <a:rPr kumimoji="1" lang="en-US" altLang="ko-KR"/>
              <a:t>iOS14</a:t>
            </a:r>
            <a:r>
              <a:rPr kumimoji="1" lang="ko-KR" altLang="en-US"/>
              <a:t> </a:t>
            </a:r>
            <a:r>
              <a:rPr kumimoji="1" lang="en-US" altLang="ko-KR"/>
              <a:t>SDK</a:t>
            </a:r>
            <a:r>
              <a:rPr kumimoji="1" lang="ko-KR" altLang="en-US"/>
              <a:t>로 업데이트를 해야합니다</a:t>
            </a:r>
            <a:endParaRPr kumimoji="1" lang="en-US" altLang="ko-KR"/>
          </a:p>
          <a:p>
            <a:endParaRPr kumimoji="1" lang="en-US" altLang="ko-KR"/>
          </a:p>
          <a:p>
            <a:r>
              <a:rPr kumimoji="1" lang="ko-KR" altLang="en-US"/>
              <a:t>사용자 추적 권한을 요하면서</a:t>
            </a:r>
            <a:r>
              <a:rPr kumimoji="1" lang="en-US" altLang="ko-KR"/>
              <a:t>,</a:t>
            </a:r>
            <a:r>
              <a:rPr kumimoji="1" lang="ko-KR" altLang="en-US"/>
              <a:t> </a:t>
            </a:r>
            <a:r>
              <a:rPr kumimoji="1" lang="en-US" altLang="ko-KR"/>
              <a:t>IDFA</a:t>
            </a:r>
            <a:r>
              <a:rPr kumimoji="1" lang="ko-KR" altLang="en-US"/>
              <a:t>는 이 추적 권한으로 제어되는 식별자가 되었고</a:t>
            </a:r>
            <a:r>
              <a:rPr kumimoji="1" lang="en-US" altLang="ko-KR"/>
              <a:t>,</a:t>
            </a:r>
            <a:r>
              <a:rPr kumimoji="1" lang="ko-KR" altLang="en-US"/>
              <a:t> </a:t>
            </a:r>
            <a:r>
              <a:rPr kumimoji="1" lang="en-US" altLang="ko-KR"/>
              <a:t>iOS14</a:t>
            </a:r>
            <a:r>
              <a:rPr kumimoji="1" lang="ko-KR" altLang="en-US"/>
              <a:t> 공개 당시에는 </a:t>
            </a:r>
            <a:r>
              <a:rPr kumimoji="1" lang="en-US" altLang="ko-KR"/>
              <a:t>iOS14</a:t>
            </a:r>
            <a:r>
              <a:rPr kumimoji="1" lang="ko-KR" altLang="en-US"/>
              <a:t>로 빌드하지 않으면</a:t>
            </a:r>
            <a:r>
              <a:rPr kumimoji="1" lang="en-US" altLang="ko-KR"/>
              <a:t>,</a:t>
            </a:r>
            <a:r>
              <a:rPr kumimoji="1" lang="ko-KR" altLang="en-US"/>
              <a:t> </a:t>
            </a:r>
            <a:r>
              <a:rPr kumimoji="1" lang="en-US" altLang="ko-KR"/>
              <a:t>iOS14</a:t>
            </a:r>
            <a:r>
              <a:rPr kumimoji="1" lang="ko-KR" altLang="en-US"/>
              <a:t> 디바이스에서 </a:t>
            </a:r>
            <a:r>
              <a:rPr kumimoji="1" lang="en-US" altLang="ko-KR"/>
              <a:t>IDFA</a:t>
            </a:r>
            <a:r>
              <a:rPr kumimoji="1" lang="ko-KR" altLang="en-US" err="1"/>
              <a:t>를</a:t>
            </a:r>
            <a:r>
              <a:rPr kumimoji="1" lang="ko-KR" altLang="en-US"/>
              <a:t> 사용할 수 없었으나</a:t>
            </a:r>
            <a:r>
              <a:rPr kumimoji="1" lang="en-US" altLang="ko-KR"/>
              <a:t>,</a:t>
            </a:r>
            <a:r>
              <a:rPr kumimoji="1" lang="ko-KR" altLang="en-US"/>
              <a:t> 발표 이후 </a:t>
            </a:r>
            <a:r>
              <a:rPr kumimoji="1" lang="en-US" altLang="ko-KR" err="1"/>
              <a:t>AppTrackingTransparency</a:t>
            </a:r>
            <a:r>
              <a:rPr kumimoji="1" lang="ko-KR" altLang="en-US"/>
              <a:t> </a:t>
            </a:r>
            <a:r>
              <a:rPr kumimoji="1" lang="en-US" altLang="ko-KR"/>
              <a:t>framework</a:t>
            </a:r>
            <a:r>
              <a:rPr kumimoji="1" lang="ko-KR" altLang="en-US"/>
              <a:t> 적용 유예기간을 주고</a:t>
            </a:r>
            <a:r>
              <a:rPr kumimoji="1" lang="en-US" altLang="ko-KR"/>
              <a:t>,</a:t>
            </a:r>
            <a:r>
              <a:rPr kumimoji="1" lang="ko-KR" altLang="en-US"/>
              <a:t> </a:t>
            </a:r>
            <a:r>
              <a:rPr kumimoji="1" lang="en-US" altLang="ko-KR"/>
              <a:t>14.0.1,</a:t>
            </a:r>
            <a:r>
              <a:rPr kumimoji="1" lang="ko-KR" altLang="en-US"/>
              <a:t> </a:t>
            </a:r>
            <a:r>
              <a:rPr kumimoji="1" lang="en-US" altLang="ko-KR"/>
              <a:t>14.1</a:t>
            </a:r>
            <a:r>
              <a:rPr kumimoji="1" lang="ko-KR" altLang="en-US"/>
              <a:t>업데이트에서</a:t>
            </a:r>
            <a:r>
              <a:rPr kumimoji="1" lang="en-US" altLang="ko-KR"/>
              <a:t> </a:t>
            </a:r>
            <a:r>
              <a:rPr kumimoji="1" lang="ko-KR" altLang="en-US"/>
              <a:t>사용자 추적 권한 요청이 없어도 조회는 가능하게 수정되었습니다</a:t>
            </a:r>
            <a:r>
              <a:rPr kumimoji="1" lang="en-US" altLang="ko-KR"/>
              <a:t>.</a:t>
            </a:r>
          </a:p>
          <a:p>
            <a:r>
              <a:rPr kumimoji="1" lang="en-US" altLang="ko-KR"/>
              <a:t>‘Allow tracking’</a:t>
            </a:r>
            <a:r>
              <a:rPr kumimoji="1" lang="ko-KR" altLang="en-US"/>
              <a:t>을 선택해야 </a:t>
            </a:r>
            <a:r>
              <a:rPr kumimoji="1" lang="en-US" altLang="ko-KR"/>
              <a:t>IDFA</a:t>
            </a:r>
            <a:r>
              <a:rPr kumimoji="1" lang="ko-KR" altLang="en-US" err="1"/>
              <a:t>를</a:t>
            </a:r>
            <a:r>
              <a:rPr kumimoji="1" lang="ko-KR" altLang="en-US"/>
              <a:t> 정상적으로 조회할 수 있고</a:t>
            </a:r>
            <a:r>
              <a:rPr kumimoji="1" lang="en-US" altLang="ko-KR"/>
              <a:t>,</a:t>
            </a:r>
            <a:r>
              <a:rPr kumimoji="1" lang="ko-KR" altLang="en-US"/>
              <a:t> </a:t>
            </a:r>
            <a:r>
              <a:rPr kumimoji="1" lang="en-US" altLang="ko-KR"/>
              <a:t>’Ask App Not to Track’</a:t>
            </a:r>
            <a:r>
              <a:rPr kumimoji="1" lang="ko-KR" altLang="en-US"/>
              <a:t>을 선택하면 </a:t>
            </a:r>
            <a:r>
              <a:rPr kumimoji="1" lang="en-US" altLang="ko-KR"/>
              <a:t>IDFA</a:t>
            </a:r>
            <a:r>
              <a:rPr kumimoji="1" lang="ko-KR" altLang="en-US"/>
              <a:t> 조회 시 모두 </a:t>
            </a:r>
            <a:r>
              <a:rPr kumimoji="1" lang="en-US" altLang="ko-KR"/>
              <a:t>0</a:t>
            </a:r>
            <a:r>
              <a:rPr kumimoji="1" lang="ko-KR" altLang="en-US"/>
              <a:t>을 반환한 값을 조회할 수 있습니다</a:t>
            </a:r>
            <a:r>
              <a:rPr kumimoji="1" lang="en-US" altLang="ko-KR"/>
              <a:t>.</a:t>
            </a:r>
          </a:p>
          <a:p>
            <a:r>
              <a:rPr kumimoji="1" lang="ko-KR" altLang="en-US"/>
              <a:t>참고로 </a:t>
            </a:r>
            <a:r>
              <a:rPr kumimoji="1" lang="en-US" altLang="ko-KR"/>
              <a:t>Simulator</a:t>
            </a:r>
            <a:r>
              <a:rPr kumimoji="1" lang="ko-KR" altLang="en-US"/>
              <a:t>에서의 </a:t>
            </a:r>
            <a:r>
              <a:rPr kumimoji="1" lang="en-US" altLang="ko-KR"/>
              <a:t>IDFA</a:t>
            </a:r>
            <a:r>
              <a:rPr kumimoji="1" lang="ko-KR" altLang="en-US"/>
              <a:t>는 항상 모두 </a:t>
            </a:r>
            <a:r>
              <a:rPr kumimoji="1" lang="en-US" altLang="ko-KR"/>
              <a:t>0</a:t>
            </a:r>
            <a:r>
              <a:rPr kumimoji="1" lang="ko-KR" altLang="en-US"/>
              <a:t>을 반환합니다</a:t>
            </a:r>
            <a:r>
              <a:rPr kumimoji="1" lang="en-US" altLang="ko-KR"/>
              <a:t>.</a:t>
            </a:r>
          </a:p>
          <a:p>
            <a:endParaRPr kumimoji="1" lang="en-US" altLang="ko-K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a:t>그리고</a:t>
            </a:r>
            <a:r>
              <a:rPr kumimoji="1" lang="en-US" altLang="ko-KR"/>
              <a:t>,</a:t>
            </a:r>
            <a:r>
              <a:rPr kumimoji="1" lang="ko-KR" altLang="en-US"/>
              <a:t> 이 추적 권한을 요청하지 않도록 설정에서 사용자가 옵션 상태를 선택할 수 있고</a:t>
            </a:r>
            <a:r>
              <a:rPr kumimoji="1" lang="en-US" altLang="ko-KR"/>
              <a:t>,</a:t>
            </a:r>
            <a:r>
              <a:rPr kumimoji="1" lang="ko-KR" altLang="en-US"/>
              <a:t> </a:t>
            </a:r>
            <a:r>
              <a:rPr kumimoji="1" lang="ko-KR" altLang="en-US" err="1"/>
              <a:t>앱별로도</a:t>
            </a:r>
            <a:r>
              <a:rPr kumimoji="1" lang="ko-KR" altLang="en-US"/>
              <a:t> 변경 가능하며</a:t>
            </a:r>
            <a:r>
              <a:rPr kumimoji="1" lang="en-US" altLang="ko-KR"/>
              <a:t>,</a:t>
            </a:r>
            <a:r>
              <a:rPr kumimoji="1" lang="ko-KR" altLang="en-US"/>
              <a:t> 앱의 상태가 변경된 경우에는  앱이 재실행됩니다</a:t>
            </a:r>
            <a:r>
              <a:rPr kumimoji="1" lang="en-US" altLang="ko-KR"/>
              <a:t>.</a:t>
            </a:r>
          </a:p>
          <a:p>
            <a:endParaRPr kumimoji="1" lang="en-US" altLang="ko-KR"/>
          </a:p>
          <a:p>
            <a:r>
              <a:rPr kumimoji="1" lang="en-US" altLang="ko-KR"/>
              <a:t>--------------</a:t>
            </a:r>
          </a:p>
          <a:p>
            <a:endParaRPr kumimoji="1" lang="en-US" altLang="ko-KR"/>
          </a:p>
          <a:p>
            <a:r>
              <a:rPr kumimoji="1" lang="en-US" altLang="ko-KR"/>
              <a:t> There are a few specific circumstances where calling the tracking API isn't required. </a:t>
            </a:r>
          </a:p>
          <a:p>
            <a:r>
              <a:rPr kumimoji="1" lang="en-US" altLang="ko-KR"/>
              <a:t>[</a:t>
            </a:r>
            <a:r>
              <a:rPr kumimoji="1" lang="ko-KR" altLang="en-US"/>
              <a:t>추적 </a:t>
            </a:r>
            <a:r>
              <a:rPr kumimoji="1" lang="en-US" altLang="ko-KR"/>
              <a:t>API</a:t>
            </a:r>
            <a:r>
              <a:rPr kumimoji="1" lang="ko-KR" altLang="en-US" err="1"/>
              <a:t>를</a:t>
            </a:r>
            <a:r>
              <a:rPr kumimoji="1" lang="ko-KR" altLang="en-US"/>
              <a:t> 호출 할 </a:t>
            </a:r>
            <a:r>
              <a:rPr kumimoji="1" lang="ko-KR" altLang="en-US" err="1"/>
              <a:t>필요가없는</a:t>
            </a:r>
            <a:r>
              <a:rPr kumimoji="1" lang="ko-KR" altLang="en-US"/>
              <a:t> 몇 가지 특정 상황이 있습니다</a:t>
            </a:r>
            <a:r>
              <a:rPr kumimoji="1" lang="en-US" altLang="ko-KR"/>
              <a:t>.]</a:t>
            </a:r>
          </a:p>
          <a:p>
            <a:endParaRPr kumimoji="1" lang="en-US" altLang="ko-KR"/>
          </a:p>
          <a:p>
            <a:r>
              <a:rPr kumimoji="1" lang="en-US" altLang="ko-KR"/>
              <a:t>For instance, if the linking is done solely on the user's device. </a:t>
            </a:r>
          </a:p>
          <a:p>
            <a:r>
              <a:rPr kumimoji="1" lang="en-US" altLang="ko-KR"/>
              <a:t>[</a:t>
            </a:r>
            <a:r>
              <a:rPr kumimoji="1" lang="ko-KR" altLang="en-US"/>
              <a:t>예를 들어</a:t>
            </a:r>
            <a:r>
              <a:rPr kumimoji="1" lang="en-US" altLang="ko-KR"/>
              <a:t>, </a:t>
            </a:r>
            <a:r>
              <a:rPr kumimoji="1" lang="ko-KR" altLang="en-US"/>
              <a:t>연결이 사용자의 </a:t>
            </a:r>
            <a:r>
              <a:rPr kumimoji="1" lang="ko-KR" altLang="en-US" err="1"/>
              <a:t>장치에서만</a:t>
            </a:r>
            <a:r>
              <a:rPr kumimoji="1" lang="ko-KR" altLang="en-US"/>
              <a:t> 수행되는 경우</a:t>
            </a:r>
            <a:r>
              <a:rPr kumimoji="1" lang="en-US" altLang="ko-KR"/>
              <a:t>.] </a:t>
            </a:r>
          </a:p>
          <a:p>
            <a:endParaRPr kumimoji="1" lang="en-US" altLang="ko-KR"/>
          </a:p>
          <a:p>
            <a:r>
              <a:rPr kumimoji="1" lang="en-US" altLang="ko-KR"/>
              <a:t>That means the data can't be sent off the device in a way that can identify that user or device. </a:t>
            </a:r>
          </a:p>
          <a:p>
            <a:r>
              <a:rPr kumimoji="1" lang="en-US" altLang="ko-KR"/>
              <a:t>[</a:t>
            </a:r>
            <a:r>
              <a:rPr kumimoji="1" lang="ko-KR" altLang="en-US"/>
              <a:t>즉</a:t>
            </a:r>
            <a:r>
              <a:rPr kumimoji="1" lang="en-US" altLang="ko-KR"/>
              <a:t>, </a:t>
            </a:r>
            <a:r>
              <a:rPr kumimoji="1" lang="ko-KR" altLang="en-US"/>
              <a:t>해당 사용자 또는 장치를 식별 할 </a:t>
            </a:r>
            <a:r>
              <a:rPr kumimoji="1" lang="ko-KR" altLang="en-US" err="1"/>
              <a:t>수있는</a:t>
            </a:r>
            <a:r>
              <a:rPr kumimoji="1" lang="ko-KR" altLang="en-US"/>
              <a:t> 방식으로 데이터를 장치 외부로 전송할 수 없습니다</a:t>
            </a:r>
            <a:r>
              <a:rPr kumimoji="1" lang="en-US" altLang="ko-KR"/>
              <a:t>.] </a:t>
            </a:r>
          </a:p>
          <a:p>
            <a:endParaRPr kumimoji="1" lang="en-US" altLang="ko-KR"/>
          </a:p>
          <a:p>
            <a:r>
              <a:rPr kumimoji="1" lang="en-US" altLang="ko-KR"/>
              <a:t>Or if data is being shared with a data broker, but only for fraud detection or prevention or for security purposes. [</a:t>
            </a:r>
            <a:r>
              <a:rPr kumimoji="1" lang="ko-KR" altLang="en-US"/>
              <a:t>또는 데이터가 데이터 브로커와 공유되지만 사기 감지 또는 예방 또는 보안 목적으로 만 사용되는 경우</a:t>
            </a:r>
            <a:r>
              <a:rPr kumimoji="1" lang="en-US" altLang="ko-KR"/>
              <a:t>.] </a:t>
            </a:r>
          </a:p>
          <a:p>
            <a:endParaRPr kumimoji="1" lang="en-US" altLang="ko-KR"/>
          </a:p>
          <a:p>
            <a:r>
              <a:rPr kumimoji="1" lang="en-US" altLang="ko-KR"/>
              <a:t>And regardless, the use must be exclusively on your behalf, not for the data broker's purposes. </a:t>
            </a:r>
          </a:p>
          <a:p>
            <a:r>
              <a:rPr kumimoji="1" lang="en-US" altLang="ko-KR"/>
              <a:t>[</a:t>
            </a:r>
            <a:r>
              <a:rPr kumimoji="1" lang="ko-KR" altLang="en-US"/>
              <a:t>그리고 상관없이 사용은 데이터 브로커의 목적이 아니라 전적으로 귀하를 </a:t>
            </a:r>
            <a:r>
              <a:rPr kumimoji="1" lang="ko-KR" altLang="en-US" err="1"/>
              <a:t>대신해야합니다</a:t>
            </a:r>
            <a:r>
              <a:rPr kumimoji="1" lang="en-US" altLang="ko-KR"/>
              <a:t>.]</a:t>
            </a:r>
          </a:p>
          <a:p>
            <a:endParaRPr kumimoji="1" lang="en-US" altLang="ko-KR"/>
          </a:p>
          <a:p>
            <a:endParaRPr kumimoji="1" lang="en-US" altLang="ko-KR"/>
          </a:p>
          <a:p>
            <a:r>
              <a:rPr kumimoji="1" lang="en-US" altLang="ko-KR"/>
              <a:t>To ask for permission to track a user, call the </a:t>
            </a:r>
            <a:r>
              <a:rPr kumimoji="1" lang="en-US" altLang="ko-KR" err="1"/>
              <a:t>AppTrackingTransparency</a:t>
            </a:r>
            <a:r>
              <a:rPr kumimoji="1" lang="en-US" altLang="ko-KR"/>
              <a:t> framework, which will result in a prompt that looks like this. </a:t>
            </a:r>
          </a:p>
          <a:p>
            <a:r>
              <a:rPr kumimoji="1" lang="en-US" altLang="ko-KR"/>
              <a:t>[</a:t>
            </a:r>
            <a:r>
              <a:rPr kumimoji="1" lang="ko-KR" altLang="en-US"/>
              <a:t>사용자를 추적 할 권한을 요청하려면 </a:t>
            </a:r>
            <a:r>
              <a:rPr kumimoji="1" lang="en-US" altLang="ko-KR" err="1"/>
              <a:t>AppTrackingTransparency</a:t>
            </a:r>
            <a:r>
              <a:rPr kumimoji="1" lang="en-US" altLang="ko-KR"/>
              <a:t> </a:t>
            </a:r>
            <a:r>
              <a:rPr kumimoji="1" lang="ko-KR" altLang="en-US"/>
              <a:t>프레임 워크를 호출하면 다음과 같은 메시지가 표시됩니다</a:t>
            </a:r>
            <a:r>
              <a:rPr kumimoji="1" lang="en-US" altLang="ko-KR"/>
              <a:t>.]</a:t>
            </a:r>
          </a:p>
          <a:p>
            <a:endParaRPr kumimoji="1" lang="en-US" altLang="ko-KR"/>
          </a:p>
          <a:p>
            <a:r>
              <a:rPr kumimoji="1" lang="en-US" altLang="ko-KR"/>
              <a:t>This framework requires the </a:t>
            </a:r>
            <a:r>
              <a:rPr kumimoji="1" lang="en-US" altLang="ko-KR" err="1"/>
              <a:t>NSUserTrackingUsageDescription</a:t>
            </a:r>
            <a:r>
              <a:rPr kumimoji="1" lang="en-US" altLang="ko-KR"/>
              <a:t> key to be filled out in your </a:t>
            </a:r>
            <a:r>
              <a:rPr kumimoji="1" lang="en-US" altLang="ko-KR" err="1"/>
              <a:t>Info.plist</a:t>
            </a:r>
            <a:r>
              <a:rPr kumimoji="1" lang="en-US" altLang="ko-KR"/>
              <a:t>. </a:t>
            </a:r>
          </a:p>
          <a:p>
            <a:r>
              <a:rPr kumimoji="1" lang="en-US" altLang="ko-KR"/>
              <a:t>[</a:t>
            </a:r>
            <a:r>
              <a:rPr kumimoji="1" lang="ko-KR" altLang="en-US"/>
              <a:t>이 프레임 워크를 사용하려면 </a:t>
            </a:r>
            <a:r>
              <a:rPr kumimoji="1" lang="en-US" altLang="ko-KR" err="1"/>
              <a:t>Info.plist</a:t>
            </a:r>
            <a:r>
              <a:rPr kumimoji="1" lang="ko-KR" altLang="en-US"/>
              <a:t>에 </a:t>
            </a:r>
            <a:r>
              <a:rPr kumimoji="1" lang="en-US" altLang="ko-KR" err="1"/>
              <a:t>NSUserTrackingUsageDescription</a:t>
            </a:r>
            <a:r>
              <a:rPr kumimoji="1" lang="en-US" altLang="ko-KR"/>
              <a:t> </a:t>
            </a:r>
            <a:r>
              <a:rPr kumimoji="1" lang="ko-KR" altLang="en-US"/>
              <a:t>키를 </a:t>
            </a:r>
            <a:r>
              <a:rPr kumimoji="1" lang="ko-KR" altLang="en-US" err="1"/>
              <a:t>입력해야합니다</a:t>
            </a:r>
            <a:r>
              <a:rPr kumimoji="1" lang="en-US" altLang="ko-KR"/>
              <a:t>.]</a:t>
            </a:r>
          </a:p>
          <a:p>
            <a:endParaRPr kumimoji="1" lang="en-US" altLang="ko-KR"/>
          </a:p>
          <a:p>
            <a:r>
              <a:rPr kumimoji="1" lang="en-US" altLang="ko-KR"/>
              <a:t>You should add a clear description of why you're asking to track the user. </a:t>
            </a:r>
          </a:p>
          <a:p>
            <a:r>
              <a:rPr kumimoji="1" lang="en-US" altLang="ko-KR"/>
              <a:t>[</a:t>
            </a:r>
            <a:r>
              <a:rPr kumimoji="1" lang="ko-KR" altLang="en-US"/>
              <a:t>사용자 추적을 요청하는 이유에 대한 명확한 설명을 </a:t>
            </a:r>
            <a:r>
              <a:rPr kumimoji="1" lang="ko-KR" altLang="en-US" err="1"/>
              <a:t>추가해야합니다</a:t>
            </a:r>
            <a:r>
              <a:rPr kumimoji="1" lang="en-US" altLang="ko-KR"/>
              <a:t>.]</a:t>
            </a:r>
          </a:p>
          <a:p>
            <a:endParaRPr kumimoji="1" lang="en-US" altLang="ko-KR"/>
          </a:p>
          <a:p>
            <a:r>
              <a:rPr kumimoji="1" lang="en-US" altLang="ko-KR"/>
              <a:t>The IDFA is one of the identifiers that is controlled by the new tracking permission. [IDFA</a:t>
            </a:r>
            <a:r>
              <a:rPr kumimoji="1" lang="ko-KR" altLang="en-US"/>
              <a:t>는 새 추적 권한으로 제어되는 </a:t>
            </a:r>
            <a:r>
              <a:rPr kumimoji="1" lang="ko-KR" altLang="en-US" err="1"/>
              <a:t>식별자</a:t>
            </a:r>
            <a:r>
              <a:rPr kumimoji="1" lang="ko-KR" altLang="en-US"/>
              <a:t> 중 하나입니다</a:t>
            </a:r>
            <a:r>
              <a:rPr kumimoji="1" lang="en-US" altLang="ko-KR"/>
              <a:t>.]</a:t>
            </a:r>
          </a:p>
          <a:p>
            <a:endParaRPr kumimoji="1" lang="en-US" altLang="ko-KR"/>
          </a:p>
          <a:p>
            <a:r>
              <a:rPr kumimoji="1" lang="en-US" altLang="ko-KR"/>
              <a:t>To request permission to track the user, call the </a:t>
            </a:r>
            <a:r>
              <a:rPr kumimoji="1" lang="en-US" altLang="ko-KR" err="1"/>
              <a:t>AppTrackingTransparency</a:t>
            </a:r>
            <a:r>
              <a:rPr kumimoji="1" lang="en-US" altLang="ko-KR"/>
              <a:t> framework. </a:t>
            </a:r>
          </a:p>
          <a:p>
            <a:r>
              <a:rPr kumimoji="1" lang="en-US" altLang="ko-KR"/>
              <a:t>[</a:t>
            </a:r>
            <a:r>
              <a:rPr kumimoji="1" lang="ko-KR" altLang="en-US"/>
              <a:t>사용자 추적 권한을 요청하려면 </a:t>
            </a:r>
            <a:r>
              <a:rPr kumimoji="1" lang="en-US" altLang="ko-KR" err="1"/>
              <a:t>AppTrackingTransparency</a:t>
            </a:r>
            <a:r>
              <a:rPr kumimoji="1" lang="en-US" altLang="ko-KR"/>
              <a:t> </a:t>
            </a:r>
            <a:r>
              <a:rPr kumimoji="1" lang="ko-KR" altLang="en-US"/>
              <a:t>프레임 워크를 호출하십시오</a:t>
            </a:r>
            <a:r>
              <a:rPr kumimoji="1" lang="en-US" altLang="ko-KR"/>
              <a:t>.] </a:t>
            </a:r>
          </a:p>
          <a:p>
            <a:endParaRPr kumimoji="1" lang="en-US" altLang="ko-KR"/>
          </a:p>
          <a:p>
            <a:r>
              <a:rPr kumimoji="1" lang="en-US" altLang="ko-KR"/>
              <a:t>If users select "Ask App Not to Track," the IDFA API will return all zeros. [</a:t>
            </a:r>
            <a:r>
              <a:rPr kumimoji="1" lang="ko-KR" altLang="en-US"/>
              <a:t>사용자가 </a:t>
            </a:r>
            <a:r>
              <a:rPr kumimoji="1" lang="en-US" altLang="ko-KR"/>
              <a:t>'Ask App Not to Track'</a:t>
            </a:r>
            <a:r>
              <a:rPr kumimoji="1" lang="ko-KR" altLang="en-US"/>
              <a:t>을 선택하면 </a:t>
            </a:r>
            <a:r>
              <a:rPr kumimoji="1" lang="en-US" altLang="ko-KR"/>
              <a:t>IDFA API</a:t>
            </a:r>
            <a:r>
              <a:rPr kumimoji="1" lang="ko-KR" altLang="en-US"/>
              <a:t>는 모두 </a:t>
            </a:r>
            <a:r>
              <a:rPr kumimoji="1" lang="en-US" altLang="ko-KR"/>
              <a:t>0</a:t>
            </a:r>
            <a:r>
              <a:rPr kumimoji="1" lang="ko-KR" altLang="en-US"/>
              <a:t>을 반환합니다</a:t>
            </a:r>
            <a:r>
              <a:rPr kumimoji="1" lang="en-US" altLang="ko-KR"/>
              <a:t>.]</a:t>
            </a:r>
          </a:p>
          <a:p>
            <a:endParaRPr kumimoji="1" lang="en-US" altLang="ko-KR"/>
          </a:p>
          <a:p>
            <a:r>
              <a:rPr kumimoji="1" lang="en-US" altLang="ko-KR"/>
              <a:t>The </a:t>
            </a:r>
            <a:r>
              <a:rPr kumimoji="1" lang="en-US" altLang="ko-KR" err="1"/>
              <a:t>AppTrackingTransparency</a:t>
            </a:r>
            <a:r>
              <a:rPr kumimoji="1" lang="en-US" altLang="ko-KR"/>
              <a:t> framework is only available in the iOS 14 SDK. </a:t>
            </a:r>
          </a:p>
          <a:p>
            <a:r>
              <a:rPr kumimoji="1" lang="en-US" altLang="ko-KR"/>
              <a:t>[</a:t>
            </a:r>
            <a:r>
              <a:rPr kumimoji="1" lang="en-US" altLang="ko-KR" err="1"/>
              <a:t>AppTrackingTransparency</a:t>
            </a:r>
            <a:r>
              <a:rPr kumimoji="1" lang="en-US" altLang="ko-KR"/>
              <a:t> </a:t>
            </a:r>
            <a:r>
              <a:rPr kumimoji="1" lang="ko-KR" altLang="en-US"/>
              <a:t>프레임 워크는 </a:t>
            </a:r>
            <a:r>
              <a:rPr kumimoji="1" lang="en-US" altLang="ko-KR"/>
              <a:t>iOS 14 SDK</a:t>
            </a:r>
            <a:r>
              <a:rPr kumimoji="1" lang="ko-KR" altLang="en-US"/>
              <a:t>에서만 사용할 수 있습니다</a:t>
            </a:r>
            <a:r>
              <a:rPr kumimoji="1" lang="en-US" altLang="ko-KR"/>
              <a:t>.]</a:t>
            </a:r>
          </a:p>
          <a:p>
            <a:endParaRPr kumimoji="1" lang="en-US" altLang="ko-KR"/>
          </a:p>
          <a:p>
            <a:r>
              <a:rPr kumimoji="1" lang="en-US" altLang="ko-KR"/>
              <a:t>This means that if you haven't built your app against iOS 14, the IDFA will not be available, and the API will return all zeros. </a:t>
            </a:r>
          </a:p>
          <a:p>
            <a:r>
              <a:rPr kumimoji="1" lang="en-US" altLang="ko-KR"/>
              <a:t>[</a:t>
            </a:r>
            <a:r>
              <a:rPr kumimoji="1" lang="ko-KR" altLang="en-US"/>
              <a:t>즉</a:t>
            </a:r>
            <a:r>
              <a:rPr kumimoji="1" lang="en-US" altLang="ko-KR"/>
              <a:t>, iOS 14</a:t>
            </a:r>
            <a:r>
              <a:rPr kumimoji="1" lang="ko-KR" altLang="en-US"/>
              <a:t>에 대해 앱을 빌드하지 않은 경우 </a:t>
            </a:r>
            <a:r>
              <a:rPr kumimoji="1" lang="en-US" altLang="ko-KR"/>
              <a:t>IDFA</a:t>
            </a:r>
            <a:r>
              <a:rPr kumimoji="1" lang="ko-KR" altLang="en-US" err="1"/>
              <a:t>를</a:t>
            </a:r>
            <a:r>
              <a:rPr kumimoji="1" lang="ko-KR" altLang="en-US"/>
              <a:t> 사용할 수 없으며 </a:t>
            </a:r>
            <a:r>
              <a:rPr kumimoji="1" lang="en-US" altLang="ko-KR"/>
              <a:t>API</a:t>
            </a:r>
            <a:r>
              <a:rPr kumimoji="1" lang="ko-KR" altLang="en-US"/>
              <a:t>가 모두 </a:t>
            </a:r>
            <a:r>
              <a:rPr kumimoji="1" lang="en-US" altLang="ko-KR"/>
              <a:t>0</a:t>
            </a:r>
            <a:r>
              <a:rPr kumimoji="1" lang="ko-KR" altLang="en-US"/>
              <a:t>을 반환합니다</a:t>
            </a:r>
            <a:r>
              <a:rPr kumimoji="1" lang="en-US" altLang="ko-KR"/>
              <a:t>.]</a:t>
            </a: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16</a:t>
            </a:fld>
            <a:endParaRPr kumimoji="1" lang="ko-Kore-KR" altLang="en-US"/>
          </a:p>
        </p:txBody>
      </p:sp>
    </p:spTree>
    <p:extLst>
      <p:ext uri="{BB962C8B-B14F-4D97-AF65-F5344CB8AC3E}">
        <p14:creationId xmlns:p14="http://schemas.microsoft.com/office/powerpoint/2010/main" val="145038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앞으로는 </a:t>
            </a:r>
            <a:r>
              <a:rPr kumimoji="1" lang="en-US" altLang="ko-KR"/>
              <a:t>IDFA</a:t>
            </a:r>
            <a:r>
              <a:rPr kumimoji="1" lang="ko-KR" altLang="en-US" err="1"/>
              <a:t>를</a:t>
            </a:r>
            <a:r>
              <a:rPr kumimoji="1" lang="ko-KR" altLang="en-US"/>
              <a:t> 사용하기 전에 앱이 </a:t>
            </a:r>
            <a:r>
              <a:rPr kumimoji="1" lang="ko-KR" altLang="en-US" err="1"/>
              <a:t>시작될때</a:t>
            </a:r>
            <a:r>
              <a:rPr kumimoji="1" lang="en-US" altLang="ko-KR"/>
              <a:t> </a:t>
            </a:r>
            <a:r>
              <a:rPr kumimoji="1" lang="ko-KR" altLang="en-US"/>
              <a:t>마다 </a:t>
            </a:r>
            <a:r>
              <a:rPr kumimoji="1" lang="en-US" altLang="ko-KR" err="1"/>
              <a:t>AppTrackingTransparency</a:t>
            </a:r>
            <a:r>
              <a:rPr kumimoji="1" lang="en-US" altLang="ko-KR"/>
              <a:t> </a:t>
            </a:r>
            <a:r>
              <a:rPr kumimoji="1" lang="ko-KR" altLang="en-US"/>
              <a:t>프레임워크를 호출하고</a:t>
            </a:r>
            <a:r>
              <a:rPr kumimoji="1" lang="en-US" altLang="ko-KR"/>
              <a:t>,</a:t>
            </a:r>
            <a:r>
              <a:rPr kumimoji="1" lang="ko-KR" altLang="en-US"/>
              <a:t> </a:t>
            </a:r>
            <a:r>
              <a:rPr kumimoji="1" lang="en-US" altLang="ko-KR"/>
              <a:t>IDFA</a:t>
            </a:r>
            <a:r>
              <a:rPr kumimoji="1" lang="ko-KR" altLang="en-US" err="1"/>
              <a:t>를</a:t>
            </a:r>
            <a:r>
              <a:rPr kumimoji="1" lang="ko-KR" altLang="en-US"/>
              <a:t> </a:t>
            </a:r>
            <a:r>
              <a:rPr kumimoji="1" lang="ko-KR" altLang="en-US" err="1"/>
              <a:t>캐시하거나</a:t>
            </a:r>
            <a:r>
              <a:rPr kumimoji="1" lang="en-US" altLang="ko-KR"/>
              <a:t>,</a:t>
            </a:r>
            <a:r>
              <a:rPr kumimoji="1" lang="ko-KR" altLang="en-US"/>
              <a:t> 저장하지 말라고 안내하였습니다</a:t>
            </a:r>
            <a:r>
              <a:rPr kumimoji="1" lang="en-US" altLang="ko-KR"/>
              <a:t>.</a:t>
            </a:r>
          </a:p>
          <a:p>
            <a:endParaRPr kumimoji="1" lang="en-US" altLang="ko-KR"/>
          </a:p>
          <a:p>
            <a:endParaRPr kumimoji="1" lang="en-US" altLang="ko-KR"/>
          </a:p>
          <a:p>
            <a:endParaRPr kumimoji="1" lang="en-US" altLang="ko-KR"/>
          </a:p>
          <a:p>
            <a:endParaRPr kumimoji="1" lang="en-US" altLang="ko-KR"/>
          </a:p>
          <a:p>
            <a:r>
              <a:rPr kumimoji="1" lang="en-US" altLang="ko-KR"/>
              <a:t>-----------</a:t>
            </a:r>
          </a:p>
          <a:p>
            <a:endParaRPr kumimoji="1" lang="en-US" altLang="ko-KR"/>
          </a:p>
          <a:p>
            <a:r>
              <a:rPr kumimoji="1" lang="en-US" altLang="ko-KR"/>
              <a:t>Additionally, users can choose to not be asked by any app for tracking permissions. </a:t>
            </a:r>
          </a:p>
          <a:p>
            <a:r>
              <a:rPr kumimoji="1" lang="en-US" altLang="ko-KR"/>
              <a:t>[</a:t>
            </a:r>
            <a:r>
              <a:rPr kumimoji="1" lang="ko-KR" altLang="en-US"/>
              <a:t>또한 사용자는 앱에서 추적 권한을 요청하지 않도록 선택할 수 있습니다</a:t>
            </a:r>
            <a:r>
              <a:rPr kumimoji="1" lang="en-US" altLang="ko-KR"/>
              <a:t>.]</a:t>
            </a:r>
          </a:p>
          <a:p>
            <a:endParaRPr kumimoji="1" lang="en-US" altLang="ko-KR"/>
          </a:p>
          <a:p>
            <a:r>
              <a:rPr kumimoji="1" lang="en-US" altLang="ko-KR"/>
              <a:t>Limit Ad Tracking is migrating to this switch, and as a user who is upgrading would expect, Limit Ad Tracking enabled means apps on iOS 14 will continue to read the IDFA as zeros, and the Request to Track switch will be off. </a:t>
            </a:r>
          </a:p>
          <a:p>
            <a:r>
              <a:rPr kumimoji="1" lang="en-US" altLang="ko-KR"/>
              <a:t>[</a:t>
            </a:r>
            <a:r>
              <a:rPr kumimoji="1" lang="ko-KR" altLang="en-US"/>
              <a:t>광고 추적 </a:t>
            </a:r>
            <a:r>
              <a:rPr kumimoji="1" lang="ko-KR" altLang="en-US" err="1"/>
              <a:t>제한이이</a:t>
            </a:r>
            <a:r>
              <a:rPr kumimoji="1" lang="ko-KR" altLang="en-US"/>
              <a:t> 스위치로 마이그레이션되고 있으며</a:t>
            </a:r>
            <a:r>
              <a:rPr kumimoji="1" lang="en-US" altLang="ko-KR"/>
              <a:t>, </a:t>
            </a:r>
            <a:r>
              <a:rPr kumimoji="1" lang="ko-KR" altLang="en-US"/>
              <a:t>업그레이드중인 사용자가 </a:t>
            </a:r>
            <a:r>
              <a:rPr kumimoji="1" lang="ko-KR" altLang="en-US" err="1"/>
              <a:t>예상하는대로</a:t>
            </a:r>
            <a:r>
              <a:rPr kumimoji="1" lang="ko-KR" altLang="en-US"/>
              <a:t> 광고 추적 제한을 활성화하면 </a:t>
            </a:r>
            <a:r>
              <a:rPr kumimoji="1" lang="en-US" altLang="ko-KR"/>
              <a:t>iOS 14</a:t>
            </a:r>
            <a:r>
              <a:rPr kumimoji="1" lang="ko-KR" altLang="en-US"/>
              <a:t>의 앱이 계속해서 </a:t>
            </a:r>
            <a:r>
              <a:rPr kumimoji="1" lang="en-US" altLang="ko-KR"/>
              <a:t>IDFA</a:t>
            </a:r>
            <a:r>
              <a:rPr kumimoji="1" lang="ko-KR" altLang="en-US" err="1"/>
              <a:t>를</a:t>
            </a:r>
            <a:r>
              <a:rPr kumimoji="1" lang="ko-KR" altLang="en-US"/>
              <a:t> </a:t>
            </a:r>
            <a:r>
              <a:rPr kumimoji="1" lang="en-US" altLang="ko-KR"/>
              <a:t>0</a:t>
            </a:r>
            <a:r>
              <a:rPr kumimoji="1" lang="ko-KR" altLang="en-US" err="1"/>
              <a:t>으로</a:t>
            </a:r>
            <a:r>
              <a:rPr kumimoji="1" lang="ko-KR" altLang="en-US"/>
              <a:t> 읽고 추적 요청 스위치가 꺼집니다</a:t>
            </a:r>
            <a:r>
              <a:rPr kumimoji="1" lang="en-US" altLang="ko-KR"/>
              <a:t>.]</a:t>
            </a:r>
          </a:p>
          <a:p>
            <a:endParaRPr kumimoji="1" lang="en-US" altLang="ko-KR"/>
          </a:p>
          <a:p>
            <a:r>
              <a:rPr kumimoji="1" lang="en-US" altLang="ko-KR"/>
              <a:t>Just like Limit Ad Tracking, the switch will be off and be disabled entirely for child accounts, shared iPads, and can be switched off and disabled with an MDM profile. </a:t>
            </a:r>
          </a:p>
          <a:p>
            <a:r>
              <a:rPr kumimoji="1" lang="en-US" altLang="ko-KR"/>
              <a:t>[</a:t>
            </a:r>
            <a:r>
              <a:rPr kumimoji="1" lang="ko-KR" altLang="en-US"/>
              <a:t>광고 추적 제한과 마찬가지로 스위치가 꺼지고 자녀 계정</a:t>
            </a:r>
            <a:r>
              <a:rPr kumimoji="1" lang="en-US" altLang="ko-KR"/>
              <a:t>, </a:t>
            </a:r>
            <a:r>
              <a:rPr kumimoji="1" lang="ko-KR" altLang="en-US"/>
              <a:t>공유 </a:t>
            </a:r>
            <a:r>
              <a:rPr kumimoji="1" lang="en-US" altLang="ko-KR"/>
              <a:t>iPad</a:t>
            </a:r>
            <a:r>
              <a:rPr kumimoji="1" lang="ko-KR" altLang="en-US"/>
              <a:t>에 대해 완전히 </a:t>
            </a:r>
            <a:r>
              <a:rPr kumimoji="1" lang="ko-KR" altLang="en-US" err="1"/>
              <a:t>비활성화되며</a:t>
            </a:r>
            <a:r>
              <a:rPr kumimoji="1" lang="ko-KR" altLang="en-US"/>
              <a:t> </a:t>
            </a:r>
            <a:r>
              <a:rPr kumimoji="1" lang="en-US" altLang="ko-KR"/>
              <a:t>MDM </a:t>
            </a:r>
            <a:r>
              <a:rPr kumimoji="1" lang="ko-KR" altLang="en-US"/>
              <a:t>프로필을 사용하여 끄고 비활성화 할 수 있습니다</a:t>
            </a:r>
            <a:r>
              <a:rPr kumimoji="1" lang="en-US" altLang="ko-KR"/>
              <a:t>.]</a:t>
            </a:r>
          </a:p>
          <a:p>
            <a:endParaRPr kumimoji="1" lang="en-US" altLang="ko-KR"/>
          </a:p>
          <a:p>
            <a:r>
              <a:rPr kumimoji="1" lang="en-US" altLang="ko-KR"/>
              <a:t>Finally, you should keep in mind that users can disallow tracking permissions at any time. </a:t>
            </a:r>
          </a:p>
          <a:p>
            <a:r>
              <a:rPr kumimoji="1" lang="en-US" altLang="ko-KR"/>
              <a:t>[</a:t>
            </a:r>
            <a:r>
              <a:rPr kumimoji="1" lang="ko-KR" altLang="en-US"/>
              <a:t>마지막으로</a:t>
            </a:r>
            <a:r>
              <a:rPr kumimoji="1" lang="en-US" altLang="ko-KR"/>
              <a:t>, </a:t>
            </a:r>
            <a:r>
              <a:rPr kumimoji="1" lang="ko-KR" altLang="en-US"/>
              <a:t>사용자는 언제든지 추적 권한을 허용하지 않을 수 있습니다</a:t>
            </a:r>
            <a:r>
              <a:rPr kumimoji="1" lang="en-US" altLang="ko-KR"/>
              <a:t>.]</a:t>
            </a:r>
          </a:p>
          <a:p>
            <a:endParaRPr kumimoji="1" lang="en-US" altLang="ko-KR"/>
          </a:p>
          <a:p>
            <a:r>
              <a:rPr kumimoji="1" lang="en-US" altLang="ko-KR"/>
              <a:t>Call the </a:t>
            </a:r>
            <a:r>
              <a:rPr kumimoji="1" lang="en-US" altLang="ko-KR" err="1"/>
              <a:t>AppTrackingTransparency</a:t>
            </a:r>
            <a:r>
              <a:rPr kumimoji="1" lang="en-US" altLang="ko-KR"/>
              <a:t> framework every time your app is launched before you want to use the IDFA.</a:t>
            </a:r>
          </a:p>
          <a:p>
            <a:r>
              <a:rPr kumimoji="1" lang="en-US" altLang="ko-KR"/>
              <a:t> [IDFA</a:t>
            </a:r>
            <a:r>
              <a:rPr kumimoji="1" lang="ko-KR" altLang="en-US" err="1"/>
              <a:t>를</a:t>
            </a:r>
            <a:r>
              <a:rPr kumimoji="1" lang="ko-KR" altLang="en-US"/>
              <a:t> 사용하기 전에 앱이 시작될 때마다 </a:t>
            </a:r>
            <a:r>
              <a:rPr kumimoji="1" lang="en-US" altLang="ko-KR" err="1"/>
              <a:t>AppTrackingTransparency</a:t>
            </a:r>
            <a:r>
              <a:rPr kumimoji="1" lang="en-US" altLang="ko-KR"/>
              <a:t> </a:t>
            </a:r>
            <a:r>
              <a:rPr kumimoji="1" lang="ko-KR" altLang="en-US"/>
              <a:t>프레임 워크를 호출하십시오</a:t>
            </a:r>
            <a:r>
              <a:rPr kumimoji="1" lang="en-US" altLang="ko-KR"/>
              <a:t>.] </a:t>
            </a:r>
          </a:p>
          <a:p>
            <a:endParaRPr kumimoji="1" lang="en-US" altLang="ko-KR"/>
          </a:p>
          <a:p>
            <a:r>
              <a:rPr kumimoji="1" lang="en-US" altLang="ko-KR"/>
              <a:t>As is the case today, you shouldn't cache or store the IDFA.</a:t>
            </a:r>
          </a:p>
          <a:p>
            <a:r>
              <a:rPr kumimoji="1" lang="en-US" altLang="ko-KR"/>
              <a:t> [</a:t>
            </a:r>
            <a:r>
              <a:rPr kumimoji="1" lang="ko-KR" altLang="en-US"/>
              <a:t>오늘날과 마찬가지로 </a:t>
            </a:r>
            <a:r>
              <a:rPr kumimoji="1" lang="en-US" altLang="ko-KR"/>
              <a:t>IDFA</a:t>
            </a:r>
            <a:r>
              <a:rPr kumimoji="1" lang="ko-KR" altLang="en-US" err="1"/>
              <a:t>를</a:t>
            </a:r>
            <a:r>
              <a:rPr kumimoji="1" lang="ko-KR" altLang="en-US"/>
              <a:t> </a:t>
            </a:r>
            <a:r>
              <a:rPr kumimoji="1" lang="ko-KR" altLang="en-US" err="1"/>
              <a:t>캐시하거나</a:t>
            </a:r>
            <a:r>
              <a:rPr kumimoji="1" lang="ko-KR" altLang="en-US"/>
              <a:t> 저장해서는 안됩니다</a:t>
            </a:r>
            <a:r>
              <a:rPr kumimoji="1" lang="en-US" altLang="ko-KR"/>
              <a:t>.]</a:t>
            </a:r>
          </a:p>
          <a:p>
            <a:endParaRPr kumimoji="1" lang="en-US" altLang="ko-KR"/>
          </a:p>
          <a:p>
            <a:r>
              <a:rPr kumimoji="1" lang="en-US" altLang="ko-KR"/>
              <a:t>And think about what changes you should make to stop tracking a user if they switch tracking off. [</a:t>
            </a:r>
            <a:r>
              <a:rPr kumimoji="1" lang="ko-KR" altLang="en-US"/>
              <a:t>그리고 사용자가 추적을 끄면 추적을 중지하기 위해 어떤 </a:t>
            </a:r>
            <a:r>
              <a:rPr kumimoji="1" lang="ko-KR" altLang="en-US" err="1"/>
              <a:t>변경을해야하는지</a:t>
            </a:r>
            <a:r>
              <a:rPr kumimoji="1" lang="ko-KR" altLang="en-US"/>
              <a:t> 생각해보십시오</a:t>
            </a:r>
            <a:r>
              <a:rPr kumimoji="1" lang="en-US" altLang="ko-KR"/>
              <a:t>.]</a:t>
            </a: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17</a:t>
            </a:fld>
            <a:endParaRPr kumimoji="1" lang="ko-Kore-KR" altLang="en-US"/>
          </a:p>
        </p:txBody>
      </p:sp>
    </p:spTree>
    <p:extLst>
      <p:ext uri="{BB962C8B-B14F-4D97-AF65-F5344CB8AC3E}">
        <p14:creationId xmlns:p14="http://schemas.microsoft.com/office/powerpoint/2010/main" val="758176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a:t>App Tracking Transparency framework</a:t>
            </a:r>
            <a:r>
              <a:rPr kumimoji="1" lang="ko-KR" altLang="en-US" err="1"/>
              <a:t>를</a:t>
            </a:r>
            <a:r>
              <a:rPr kumimoji="1" lang="ko-KR" altLang="en-US"/>
              <a:t> 호출하려면</a:t>
            </a:r>
            <a:endParaRPr kumimoji="1" lang="en-US" altLang="ko-KR"/>
          </a:p>
          <a:p>
            <a:r>
              <a:rPr kumimoji="1" lang="en-US" altLang="ko-KR"/>
              <a:t>framework</a:t>
            </a:r>
            <a:r>
              <a:rPr kumimoji="1" lang="ko-KR" altLang="en-US" err="1"/>
              <a:t>를</a:t>
            </a:r>
            <a:r>
              <a:rPr kumimoji="1" lang="ko-KR" altLang="en-US"/>
              <a:t> 추가한 뒤</a:t>
            </a:r>
            <a:r>
              <a:rPr kumimoji="1" lang="en-US" altLang="ko-KR"/>
              <a:t>,</a:t>
            </a:r>
            <a:r>
              <a:rPr kumimoji="1" lang="ko-KR" altLang="en-US"/>
              <a:t> </a:t>
            </a:r>
            <a:r>
              <a:rPr kumimoji="1" lang="en-US" altLang="ko-KR"/>
              <a:t>info </a:t>
            </a:r>
            <a:r>
              <a:rPr kumimoji="1" lang="en-US" altLang="ko-KR" err="1"/>
              <a:t>plist</a:t>
            </a:r>
            <a:r>
              <a:rPr kumimoji="1" lang="ko-KR" altLang="en-US"/>
              <a:t>에 </a:t>
            </a:r>
            <a:r>
              <a:rPr kumimoji="1" lang="en-US" altLang="ko-KR"/>
              <a:t> privacy-</a:t>
            </a:r>
            <a:r>
              <a:rPr kumimoji="1" lang="en-US" altLang="ko-KR" err="1"/>
              <a:t>TrackingUsageDescription</a:t>
            </a:r>
            <a:r>
              <a:rPr kumimoji="1" lang="en-US" altLang="ko-KR"/>
              <a:t>(</a:t>
            </a:r>
            <a:r>
              <a:rPr kumimoji="1" lang="en-US" altLang="ko-KR" err="1"/>
              <a:t>NSUserTrackingUsageDescription</a:t>
            </a:r>
            <a:r>
              <a:rPr kumimoji="1" lang="en-US" altLang="ko-KR"/>
              <a:t>)</a:t>
            </a:r>
            <a:r>
              <a:rPr kumimoji="1" lang="ko-KR" altLang="en-US"/>
              <a:t>을 추가합니다</a:t>
            </a:r>
            <a:r>
              <a:rPr kumimoji="1" lang="en-US" altLang="ko-KR"/>
              <a:t>.</a:t>
            </a:r>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18</a:t>
            </a:fld>
            <a:endParaRPr kumimoji="1" lang="ko-Kore-KR" altLang="en-US"/>
          </a:p>
        </p:txBody>
      </p:sp>
    </p:spTree>
    <p:extLst>
      <p:ext uri="{BB962C8B-B14F-4D97-AF65-F5344CB8AC3E}">
        <p14:creationId xmlns:p14="http://schemas.microsoft.com/office/powerpoint/2010/main" val="1766585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err="1"/>
              <a:t>AppTrackingTransparency</a:t>
            </a:r>
            <a:r>
              <a:rPr lang="en-US" altLang="ko-KR"/>
              <a:t>.h</a:t>
            </a:r>
            <a:r>
              <a:rPr lang="ko-KR" altLang="en-US" err="1"/>
              <a:t>를</a:t>
            </a:r>
            <a:r>
              <a:rPr lang="ko-KR" altLang="en-US"/>
              <a:t> </a:t>
            </a:r>
            <a:r>
              <a:rPr lang="ko-KR" altLang="en-US" err="1"/>
              <a:t>임포트한뒤</a:t>
            </a:r>
            <a:r>
              <a:rPr lang="ko-KR" altLang="en-US"/>
              <a:t> </a:t>
            </a:r>
            <a:r>
              <a:rPr lang="en-US" altLang="ko-KR" err="1"/>
              <a:t>ATTrackingManager</a:t>
            </a:r>
            <a:r>
              <a:rPr lang="ko-KR" altLang="en-US"/>
              <a:t> 클래스의 </a:t>
            </a:r>
            <a:r>
              <a:rPr lang="en-US" altLang="ko-KR"/>
              <a:t>property </a:t>
            </a:r>
            <a:r>
              <a:rPr lang="en" altLang="ko-Kore-KR" sz="1200" err="1">
                <a:solidFill>
                  <a:srgbClr val="41A1C0"/>
                </a:solidFill>
                <a:latin typeface="Menlo" panose="020B0609030804020204" pitchFamily="49" charset="0"/>
              </a:rPr>
              <a:t>trackingAuthorizationStatus</a:t>
            </a:r>
            <a:r>
              <a:rPr lang="ko-KR" altLang="en-US" sz="1200" err="1">
                <a:solidFill>
                  <a:srgbClr val="41A1C0"/>
                </a:solidFill>
                <a:latin typeface="Menlo" panose="020B0609030804020204" pitchFamily="49" charset="0"/>
              </a:rPr>
              <a:t>를</a:t>
            </a:r>
            <a:r>
              <a:rPr lang="ko-KR" altLang="en-US" sz="1200">
                <a:solidFill>
                  <a:srgbClr val="41A1C0"/>
                </a:solidFill>
                <a:latin typeface="Menlo" panose="020B0609030804020204" pitchFamily="49" charset="0"/>
              </a:rPr>
              <a:t> 통해 현재 추적 권한 요청 상태를 확인할 수 있고</a:t>
            </a:r>
            <a:r>
              <a:rPr lang="en-US" altLang="ko-KR" sz="1200">
                <a:solidFill>
                  <a:srgbClr val="41A1C0"/>
                </a:solidFill>
                <a:latin typeface="Menlo" panose="020B0609030804020204" pitchFamily="49" charset="0"/>
              </a:rPr>
              <a:t>,</a:t>
            </a:r>
            <a:r>
              <a:rPr lang="ko-KR" altLang="en-US" sz="1200">
                <a:solidFill>
                  <a:srgbClr val="41A1C0"/>
                </a:solidFill>
                <a:latin typeface="Menlo" panose="020B0609030804020204" pitchFamily="49" charset="0"/>
              </a:rPr>
              <a:t> </a:t>
            </a:r>
            <a:endParaRPr lang="en-US" altLang="ko-KR" sz="1200">
              <a:solidFill>
                <a:srgbClr val="41A1C0"/>
              </a:solidFill>
              <a:latin typeface="Menlo" panose="020B0609030804020204" pitchFamily="49" charset="0"/>
            </a:endParaRPr>
          </a:p>
          <a:p>
            <a:r>
              <a:rPr lang="ko-KR" altLang="en-US" sz="1200" err="1">
                <a:solidFill>
                  <a:srgbClr val="41A1C0"/>
                </a:solidFill>
                <a:latin typeface="Menlo" panose="020B0609030804020204" pitchFamily="49" charset="0"/>
              </a:rPr>
              <a:t>상태값은</a:t>
            </a:r>
            <a:r>
              <a:rPr lang="ko-KR" altLang="en-US" sz="1200">
                <a:solidFill>
                  <a:srgbClr val="41A1C0"/>
                </a:solidFill>
                <a:latin typeface="Menlo" panose="020B0609030804020204" pitchFamily="49" charset="0"/>
              </a:rPr>
              <a:t> </a:t>
            </a:r>
            <a:endParaRPr lang="en-US" altLang="ko-KR" sz="1200">
              <a:solidFill>
                <a:srgbClr val="41A1C0"/>
              </a:solidFill>
              <a:latin typeface="Menlo" panose="020B0609030804020204" pitchFamily="49" charset="0"/>
            </a:endParaRPr>
          </a:p>
          <a:p>
            <a:r>
              <a:rPr kumimoji="1" lang="ko-KR" altLang="en-US" sz="1200">
                <a:solidFill>
                  <a:srgbClr val="41A1C0"/>
                </a:solidFill>
                <a:latin typeface="Menlo" panose="020B0609030804020204" pitchFamily="49" charset="0"/>
              </a:rPr>
              <a:t>아직 한번도 승인 요청을 받지 않은 상태인 </a:t>
            </a:r>
            <a:r>
              <a:rPr kumimoji="1" lang="en-US" altLang="ko-Kore-KR" sz="1200" err="1">
                <a:solidFill>
                  <a:srgbClr val="41A1C0"/>
                </a:solidFill>
                <a:latin typeface="Menlo" panose="020B0609030804020204" pitchFamily="49" charset="0"/>
              </a:rPr>
              <a:t>NotDetermined</a:t>
            </a:r>
            <a:r>
              <a:rPr kumimoji="1" lang="en-US" altLang="ko-Kore-KR" sz="1200">
                <a:solidFill>
                  <a:srgbClr val="41A1C0"/>
                </a:solidFill>
                <a:latin typeface="Menlo" panose="020B0609030804020204" pitchFamily="49" charset="0"/>
              </a:rPr>
              <a:t>,</a:t>
            </a:r>
          </a:p>
          <a:p>
            <a:r>
              <a:rPr kumimoji="1" lang="ko-KR" altLang="en-US" sz="1200">
                <a:solidFill>
                  <a:srgbClr val="41A1C0"/>
                </a:solidFill>
                <a:latin typeface="Menlo" panose="020B0609030804020204" pitchFamily="49" charset="0"/>
              </a:rPr>
              <a:t>앱 관련 데이터에 대한 액세스 권한이 제한된 상태인 </a:t>
            </a:r>
            <a:r>
              <a:rPr kumimoji="1" lang="en-US" altLang="ko-KR" sz="1200">
                <a:solidFill>
                  <a:srgbClr val="41A1C0"/>
                </a:solidFill>
                <a:latin typeface="Menlo" panose="020B0609030804020204" pitchFamily="49" charset="0"/>
              </a:rPr>
              <a:t>Restricted,</a:t>
            </a:r>
          </a:p>
          <a:p>
            <a:r>
              <a:rPr kumimoji="1" lang="ko-KR" altLang="en-US" sz="1200">
                <a:solidFill>
                  <a:srgbClr val="41A1C0"/>
                </a:solidFill>
                <a:latin typeface="Menlo" panose="020B0609030804020204" pitchFamily="49" charset="0"/>
              </a:rPr>
              <a:t>앱 관련 데이터에 대한 액세스 권한을 거부한 경우 </a:t>
            </a:r>
            <a:r>
              <a:rPr kumimoji="1" lang="en-US" altLang="ko-KR" sz="1200">
                <a:solidFill>
                  <a:srgbClr val="41A1C0"/>
                </a:solidFill>
                <a:latin typeface="Menlo" panose="020B0609030804020204" pitchFamily="49" charset="0"/>
              </a:rPr>
              <a:t>Denied,</a:t>
            </a:r>
          </a:p>
          <a:p>
            <a:r>
              <a:rPr kumimoji="1" lang="ko-KR" altLang="en-US" sz="1200">
                <a:solidFill>
                  <a:srgbClr val="41A1C0"/>
                </a:solidFill>
                <a:latin typeface="Menlo" panose="020B0609030804020204" pitchFamily="49" charset="0"/>
              </a:rPr>
              <a:t>앱 관련 데이터에 대한 액세스 권한을 허용한 경우 </a:t>
            </a:r>
            <a:r>
              <a:rPr kumimoji="1" lang="en-US" altLang="ko-KR" sz="1200">
                <a:solidFill>
                  <a:srgbClr val="41A1C0"/>
                </a:solidFill>
                <a:latin typeface="Menlo" panose="020B0609030804020204" pitchFamily="49" charset="0"/>
              </a:rPr>
              <a:t>Authorized</a:t>
            </a:r>
            <a:r>
              <a:rPr kumimoji="1" lang="ko-KR" altLang="en-US" sz="1200" err="1">
                <a:solidFill>
                  <a:srgbClr val="41A1C0"/>
                </a:solidFill>
                <a:latin typeface="Menlo" panose="020B0609030804020204" pitchFamily="49" charset="0"/>
              </a:rPr>
              <a:t>를</a:t>
            </a:r>
            <a:r>
              <a:rPr kumimoji="1" lang="ko-KR" altLang="en-US" sz="1200">
                <a:solidFill>
                  <a:srgbClr val="41A1C0"/>
                </a:solidFill>
                <a:latin typeface="Menlo" panose="020B0609030804020204" pitchFamily="49" charset="0"/>
              </a:rPr>
              <a:t> 나타내며</a:t>
            </a:r>
            <a:r>
              <a:rPr kumimoji="1" lang="en-US" altLang="ko-KR" sz="1200">
                <a:solidFill>
                  <a:srgbClr val="41A1C0"/>
                </a:solidFill>
                <a:latin typeface="Menlo" panose="020B0609030804020204" pitchFamily="49" charset="0"/>
              </a:rPr>
              <a:t>,</a:t>
            </a:r>
          </a:p>
          <a:p>
            <a:endParaRPr kumimoji="1" lang="en-US" altLang="ko-Kore-KR" sz="1200">
              <a:solidFill>
                <a:srgbClr val="41A1C0"/>
              </a:solidFill>
              <a:latin typeface="Menlo" panose="020B0609030804020204" pitchFamily="49" charset="0"/>
            </a:endParaRPr>
          </a:p>
          <a:p>
            <a:r>
              <a:rPr kumimoji="1" lang="en-US" altLang="ko-Kore-KR" sz="1200" err="1">
                <a:solidFill>
                  <a:srgbClr val="41A1C0"/>
                </a:solidFill>
                <a:latin typeface="Menlo" panose="020B0609030804020204" pitchFamily="49" charset="0"/>
              </a:rPr>
              <a:t>requestTrackingAuthorizationWithCompletionHandler</a:t>
            </a:r>
            <a:r>
              <a:rPr kumimoji="1" lang="en-US" altLang="ko-Kore-KR" sz="1200">
                <a:solidFill>
                  <a:srgbClr val="41A1C0"/>
                </a:solidFill>
                <a:latin typeface="Menlo" panose="020B0609030804020204" pitchFamily="49" charset="0"/>
              </a:rPr>
              <a:t>: </a:t>
            </a:r>
            <a:r>
              <a:rPr kumimoji="1" lang="ko-KR" altLang="en-US" sz="1200" err="1">
                <a:solidFill>
                  <a:srgbClr val="41A1C0"/>
                </a:solidFill>
                <a:latin typeface="Menlo" panose="020B0609030804020204" pitchFamily="49" charset="0"/>
              </a:rPr>
              <a:t>메소드로</a:t>
            </a:r>
            <a:r>
              <a:rPr kumimoji="1" lang="ko-KR" altLang="en-US" sz="1200">
                <a:solidFill>
                  <a:srgbClr val="41A1C0"/>
                </a:solidFill>
                <a:latin typeface="Menlo" panose="020B0609030804020204" pitchFamily="49" charset="0"/>
              </a:rPr>
              <a:t> 추적 권한 요청을 할 수 있습니다</a:t>
            </a:r>
            <a:r>
              <a:rPr kumimoji="1" lang="en-US" altLang="ko-KR" sz="1200">
                <a:solidFill>
                  <a:srgbClr val="41A1C0"/>
                </a:solidFill>
                <a:latin typeface="Menlo" panose="020B0609030804020204" pitchFamily="49" charset="0"/>
              </a:rPr>
              <a:t>.</a:t>
            </a:r>
          </a:p>
          <a:p>
            <a:r>
              <a:rPr kumimoji="1" lang="ko-KR" altLang="en-US" sz="1200">
                <a:solidFill>
                  <a:srgbClr val="41A1C0"/>
                </a:solidFill>
                <a:latin typeface="Menlo" panose="020B0609030804020204" pitchFamily="49" charset="0"/>
              </a:rPr>
              <a:t>요청하면 이 프롬프트 화면이 노출되고</a:t>
            </a:r>
            <a:r>
              <a:rPr kumimoji="1" lang="en-US" altLang="ko-KR" sz="1200">
                <a:solidFill>
                  <a:srgbClr val="41A1C0"/>
                </a:solidFill>
                <a:latin typeface="Menlo" panose="020B0609030804020204" pitchFamily="49" charset="0"/>
              </a:rPr>
              <a:t>,</a:t>
            </a:r>
            <a:r>
              <a:rPr kumimoji="1" lang="ko-KR" altLang="en-US" sz="1200">
                <a:solidFill>
                  <a:srgbClr val="41A1C0"/>
                </a:solidFill>
                <a:latin typeface="Menlo" panose="020B0609030804020204" pitchFamily="49" charset="0"/>
              </a:rPr>
              <a:t> </a:t>
            </a:r>
            <a:endParaRPr kumimoji="1" lang="en-US" altLang="ko-KR" sz="1200">
              <a:solidFill>
                <a:srgbClr val="41A1C0"/>
              </a:solidFill>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kern="1200">
                <a:solidFill>
                  <a:schemeClr val="tx1"/>
                </a:solidFill>
                <a:effectLst/>
                <a:latin typeface="+mn-lt"/>
                <a:ea typeface="+mn-ea"/>
                <a:cs typeface="+mn-cs"/>
              </a:rPr>
              <a:t>추적 권한 관련 데이터에 대한 액세스를 승인하거나 거부 할 수 있는 일회성 요청으로</a:t>
            </a:r>
            <a:r>
              <a:rPr lang="en-US" altLang="ko-KR" sz="1200" b="0" i="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kern="1200">
                <a:solidFill>
                  <a:schemeClr val="tx1"/>
                </a:solidFill>
                <a:effectLst/>
                <a:latin typeface="+mn-lt"/>
                <a:ea typeface="+mn-ea"/>
                <a:cs typeface="+mn-cs"/>
              </a:rPr>
              <a:t>시스템은 사용자의 선택을 기억하고 사용자가 장치에서 앱을 제거한 다음 다시 설치하지 않는 한 다시 메시지를 표시하지 않습니다</a:t>
            </a:r>
            <a:r>
              <a:rPr lang="en-US" altLang="ko-KR" sz="1200" b="0" i="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kern="1200">
                <a:solidFill>
                  <a:schemeClr val="tx1"/>
                </a:solidFill>
                <a:effectLst/>
                <a:latin typeface="+mn-lt"/>
                <a:ea typeface="+mn-ea"/>
                <a:cs typeface="+mn-cs"/>
              </a:rPr>
              <a:t>즉</a:t>
            </a:r>
            <a:r>
              <a:rPr lang="en-US" altLang="ko-KR" sz="1200" b="0" i="0" kern="1200">
                <a:solidFill>
                  <a:schemeClr val="tx1"/>
                </a:solidFill>
                <a:effectLst/>
                <a:latin typeface="+mn-lt"/>
                <a:ea typeface="+mn-ea"/>
                <a:cs typeface="+mn-cs"/>
              </a:rPr>
              <a:t>,</a:t>
            </a:r>
            <a:r>
              <a:rPr lang="ko-KR" altLang="en-US" sz="1200" b="0" i="0" kern="1200">
                <a:solidFill>
                  <a:schemeClr val="tx1"/>
                </a:solidFill>
                <a:effectLst/>
                <a:latin typeface="+mn-lt"/>
                <a:ea typeface="+mn-ea"/>
                <a:cs typeface="+mn-cs"/>
              </a:rPr>
              <a:t> 이미 승인하거나</a:t>
            </a:r>
            <a:r>
              <a:rPr lang="en-US" altLang="ko-KR" sz="1200" b="0" i="0" kern="1200">
                <a:solidFill>
                  <a:schemeClr val="tx1"/>
                </a:solidFill>
                <a:effectLst/>
                <a:latin typeface="+mn-lt"/>
                <a:ea typeface="+mn-ea"/>
                <a:cs typeface="+mn-cs"/>
              </a:rPr>
              <a:t>,</a:t>
            </a:r>
            <a:r>
              <a:rPr lang="ko-KR" altLang="en-US" sz="1200" b="0" i="0" kern="1200">
                <a:solidFill>
                  <a:schemeClr val="tx1"/>
                </a:solidFill>
                <a:effectLst/>
                <a:latin typeface="+mn-lt"/>
                <a:ea typeface="+mn-ea"/>
                <a:cs typeface="+mn-cs"/>
              </a:rPr>
              <a:t> 거부한 경우에 </a:t>
            </a:r>
            <a:r>
              <a:rPr kumimoji="1" lang="en-US" altLang="ko-Kore-KR" sz="1200" err="1">
                <a:solidFill>
                  <a:srgbClr val="41A1C0"/>
                </a:solidFill>
                <a:latin typeface="Menlo" panose="020B0609030804020204" pitchFamily="49" charset="0"/>
              </a:rPr>
              <a:t>requestTrackingAuthorizationWithCompletionHandler</a:t>
            </a:r>
            <a:r>
              <a:rPr kumimoji="1" lang="ko-KR" altLang="en-US" sz="1200" err="1">
                <a:solidFill>
                  <a:srgbClr val="41A1C0"/>
                </a:solidFill>
                <a:latin typeface="Menlo" panose="020B0609030804020204" pitchFamily="49" charset="0"/>
              </a:rPr>
              <a:t>를</a:t>
            </a:r>
            <a:r>
              <a:rPr kumimoji="1" lang="ko-KR" altLang="en-US" sz="1200">
                <a:solidFill>
                  <a:srgbClr val="41A1C0"/>
                </a:solidFill>
                <a:latin typeface="Menlo" panose="020B0609030804020204" pitchFamily="49" charset="0"/>
              </a:rPr>
              <a:t> 재 호출하면</a:t>
            </a:r>
            <a:r>
              <a:rPr lang="ko-KR" altLang="en-US" sz="1200" b="0" i="0" kern="1200">
                <a:solidFill>
                  <a:schemeClr val="tx1"/>
                </a:solidFill>
                <a:effectLst/>
                <a:latin typeface="+mn-lt"/>
                <a:ea typeface="+mn-ea"/>
                <a:cs typeface="+mn-cs"/>
              </a:rPr>
              <a:t> 메시지 표시 없이 현재의 상태만 </a:t>
            </a:r>
            <a:r>
              <a:rPr lang="en-US" altLang="ko-KR" sz="1200" b="0" i="0" kern="1200" err="1">
                <a:solidFill>
                  <a:schemeClr val="tx1"/>
                </a:solidFill>
                <a:effectLst/>
                <a:latin typeface="+mn-lt"/>
                <a:ea typeface="+mn-ea"/>
                <a:cs typeface="+mn-cs"/>
              </a:rPr>
              <a:t>completionHandler</a:t>
            </a:r>
            <a:r>
              <a:rPr lang="ko-KR" altLang="en-US" sz="1200" b="0" i="0" kern="1200">
                <a:solidFill>
                  <a:schemeClr val="tx1"/>
                </a:solidFill>
                <a:effectLst/>
                <a:latin typeface="+mn-lt"/>
                <a:ea typeface="+mn-ea"/>
                <a:cs typeface="+mn-cs"/>
              </a:rPr>
              <a:t>로 전달됩니다</a:t>
            </a:r>
            <a:r>
              <a:rPr lang="en-US" altLang="ko-KR" sz="1200" b="0" i="0" kern="1200">
                <a:solidFill>
                  <a:schemeClr val="tx1"/>
                </a:solidFill>
                <a:effectLst/>
                <a:latin typeface="+mn-lt"/>
                <a:ea typeface="+mn-ea"/>
                <a:cs typeface="+mn-cs"/>
              </a:rPr>
              <a:t>.</a:t>
            </a:r>
          </a:p>
          <a:p>
            <a:endParaRPr kumimoji="1" lang="en-US" altLang="ko-Kore-KR" sz="1200">
              <a:solidFill>
                <a:srgbClr val="41A1C0"/>
              </a:solidFill>
              <a:latin typeface="Menlo" panose="020B0609030804020204" pitchFamily="49" charset="0"/>
            </a:endParaRP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19</a:t>
            </a:fld>
            <a:endParaRPr kumimoji="1" lang="ko-Kore-KR" altLang="en-US"/>
          </a:p>
        </p:txBody>
      </p:sp>
    </p:spTree>
    <p:extLst>
      <p:ext uri="{BB962C8B-B14F-4D97-AF65-F5344CB8AC3E}">
        <p14:creationId xmlns:p14="http://schemas.microsoft.com/office/powerpoint/2010/main" val="26129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a:t>
            </a:fld>
            <a:endParaRPr kumimoji="1" lang="ko-Kore-KR" altLang="en-US"/>
          </a:p>
        </p:txBody>
      </p:sp>
    </p:spTree>
    <p:extLst>
      <p:ext uri="{BB962C8B-B14F-4D97-AF65-F5344CB8AC3E}">
        <p14:creationId xmlns:p14="http://schemas.microsoft.com/office/powerpoint/2010/main" val="347853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IDFA</a:t>
            </a:r>
            <a:r>
              <a:rPr kumimoji="1" lang="ko-KR" altLang="en-US"/>
              <a:t>에 대한 추적 작동 방식이 </a:t>
            </a:r>
            <a:r>
              <a:rPr kumimoji="1" lang="ko-KR" altLang="en-US" err="1"/>
              <a:t>경되면서</a:t>
            </a:r>
            <a:r>
              <a:rPr kumimoji="1" lang="en-US" altLang="ko-KR"/>
              <a:t>,</a:t>
            </a:r>
            <a:r>
              <a:rPr kumimoji="1" lang="ko-KR" altLang="en-US"/>
              <a:t> 일반적으로 추적과 관련된 광고 </a:t>
            </a:r>
            <a:r>
              <a:rPr kumimoji="1" lang="ko-KR" altLang="en-US" err="1"/>
              <a:t>어트리뷰션에</a:t>
            </a:r>
            <a:r>
              <a:rPr kumimoji="1" lang="ko-KR" altLang="en-US"/>
              <a:t> 대한 솔루션을 마련하기 위한 </a:t>
            </a:r>
            <a:r>
              <a:rPr kumimoji="1" lang="en-US" altLang="ko-KR" err="1"/>
              <a:t>SKAdNetwork</a:t>
            </a:r>
            <a:r>
              <a:rPr kumimoji="1" lang="ko-KR" altLang="en-US"/>
              <a:t>의 개선이 있었습니다</a:t>
            </a:r>
            <a:r>
              <a:rPr kumimoji="1" lang="en-US" altLang="ko-KR"/>
              <a:t>.</a:t>
            </a:r>
          </a:p>
          <a:p>
            <a:r>
              <a:rPr kumimoji="1" lang="en-US" altLang="ko-KR" err="1"/>
              <a:t>SKAdNetwork</a:t>
            </a:r>
            <a:r>
              <a:rPr kumimoji="1" lang="ko-KR" altLang="en-US"/>
              <a:t>는 프라이버시를 핵심으로 온 디바이스 </a:t>
            </a:r>
            <a:r>
              <a:rPr kumimoji="1" lang="ko-KR" altLang="en-US" err="1"/>
              <a:t>인텔리전스</a:t>
            </a:r>
            <a:r>
              <a:rPr kumimoji="1" lang="ko-KR" altLang="en-US"/>
              <a:t> 및 집계를 사용하여 사용자를 추적하지 않고 전환 측정을 제공합니다</a:t>
            </a:r>
            <a:r>
              <a:rPr kumimoji="1" lang="en-US" altLang="ko-KR"/>
              <a:t>.</a:t>
            </a:r>
          </a:p>
          <a:p>
            <a:r>
              <a:rPr kumimoji="1" lang="ko-KR" altLang="en-US"/>
              <a:t>또한</a:t>
            </a:r>
            <a:r>
              <a:rPr kumimoji="1" lang="en-US" altLang="ko-KR"/>
              <a:t>,</a:t>
            </a:r>
            <a:r>
              <a:rPr kumimoji="1" lang="ko-KR" altLang="en-US"/>
              <a:t> 사용자를 추적하지 않도록 설계하여</a:t>
            </a:r>
            <a:r>
              <a:rPr kumimoji="1" lang="en-US" altLang="ko-KR"/>
              <a:t>,</a:t>
            </a:r>
            <a:r>
              <a:rPr kumimoji="1" lang="ko-KR" altLang="en-US"/>
              <a:t> 따로 추적 권한을 요청할 필요가 없습니다</a:t>
            </a:r>
            <a:r>
              <a:rPr kumimoji="1" lang="en-US" altLang="ko-KR"/>
              <a:t>.</a:t>
            </a:r>
          </a:p>
          <a:p>
            <a:endParaRPr kumimoji="1" lang="en-US" altLang="ko-KR"/>
          </a:p>
          <a:p>
            <a:r>
              <a:rPr kumimoji="1" lang="en-US" altLang="ko-KR"/>
              <a:t>------</a:t>
            </a:r>
          </a:p>
          <a:p>
            <a:endParaRPr kumimoji="1" lang="en-US" altLang="ko-KR"/>
          </a:p>
          <a:p>
            <a:r>
              <a:rPr kumimoji="1" lang="en-US" altLang="ko-KR"/>
              <a:t>We believe privacy is a chance to innovate.</a:t>
            </a:r>
          </a:p>
          <a:p>
            <a:r>
              <a:rPr kumimoji="1" lang="en-US" altLang="ko-KR"/>
              <a:t> [</a:t>
            </a:r>
            <a:r>
              <a:rPr kumimoji="1" lang="ko-KR" altLang="en-US"/>
              <a:t>우리는 프라이버시가 혁신의 기회라고 믿습니다</a:t>
            </a:r>
            <a:r>
              <a:rPr kumimoji="1" lang="en-US" altLang="ko-KR"/>
              <a:t>.] </a:t>
            </a:r>
          </a:p>
          <a:p>
            <a:endParaRPr kumimoji="1" lang="en-US" altLang="ko-KR"/>
          </a:p>
          <a:p>
            <a:r>
              <a:rPr kumimoji="1" lang="en-US" altLang="ko-KR"/>
              <a:t>With this substantial change to how tracking works, we've put together an innovative solution to help you answer a key question that normally involves tracking-- advertising attribution. </a:t>
            </a:r>
          </a:p>
          <a:p>
            <a:r>
              <a:rPr kumimoji="1" lang="en-US" altLang="ko-KR"/>
              <a:t>[</a:t>
            </a:r>
            <a:r>
              <a:rPr kumimoji="1" lang="ko-KR" altLang="en-US"/>
              <a:t>추적 작동 방식이 크게 변경됨에 따라 일반적으로 추적과 관련된 주요 질문 인 광고 속성에 대한 답변을 제공하는 혁신적인 솔루션을 마련했습니다</a:t>
            </a:r>
            <a:r>
              <a:rPr kumimoji="1" lang="en-US" altLang="ko-KR"/>
              <a:t>.]</a:t>
            </a:r>
          </a:p>
          <a:p>
            <a:endParaRPr kumimoji="1" lang="en-US" altLang="ko-KR"/>
          </a:p>
          <a:p>
            <a:r>
              <a:rPr kumimoji="1" lang="en-US" altLang="ko-KR"/>
              <a:t>For many developers, tracking is a side effect of trying to answer business questions like "Which advertising campaign is most effective?" </a:t>
            </a:r>
          </a:p>
          <a:p>
            <a:r>
              <a:rPr kumimoji="1" lang="en-US" altLang="ko-KR"/>
              <a:t>[</a:t>
            </a:r>
            <a:r>
              <a:rPr kumimoji="1" lang="ko-KR" altLang="en-US"/>
              <a:t>많은 개발자들에게 추적은 </a:t>
            </a:r>
            <a:r>
              <a:rPr kumimoji="1" lang="en-US" altLang="ko-KR"/>
              <a:t>'</a:t>
            </a:r>
            <a:r>
              <a:rPr kumimoji="1" lang="ko-KR" altLang="en-US"/>
              <a:t>어떤 광고 캠페인이 가장 효과적인가</a:t>
            </a:r>
            <a:r>
              <a:rPr kumimoji="1" lang="en-US" altLang="ko-KR"/>
              <a:t>?'</a:t>
            </a:r>
            <a:r>
              <a:rPr kumimoji="1" lang="ko-KR" altLang="en-US"/>
              <a:t>와 같은 비즈니스 질문에 답하려고 할 때 발생하는 부작용입니다</a:t>
            </a:r>
            <a:r>
              <a:rPr kumimoji="1" lang="en-US" altLang="ko-KR"/>
              <a:t>.]</a:t>
            </a:r>
          </a:p>
          <a:p>
            <a:endParaRPr kumimoji="1" lang="en-US" altLang="ko-KR"/>
          </a:p>
          <a:p>
            <a:r>
              <a:rPr kumimoji="1" lang="en-US" altLang="ko-KR"/>
              <a:t> Apple's Search Ads attribution system doesn't track users across companies today, but what about other attribution systems?</a:t>
            </a:r>
          </a:p>
          <a:p>
            <a:r>
              <a:rPr kumimoji="1" lang="en-US" altLang="ko-KR"/>
              <a:t> [Apple</a:t>
            </a:r>
            <a:r>
              <a:rPr kumimoji="1" lang="ko-KR" altLang="en-US"/>
              <a:t>의 </a:t>
            </a:r>
            <a:r>
              <a:rPr kumimoji="1" lang="en-US" altLang="ko-KR"/>
              <a:t>Search Ads </a:t>
            </a:r>
            <a:r>
              <a:rPr kumimoji="1" lang="ko-KR" altLang="en-US" err="1"/>
              <a:t>어트</a:t>
            </a:r>
            <a:r>
              <a:rPr kumimoji="1" lang="ko-KR" altLang="en-US"/>
              <a:t> 리뷰 션 시스템은 오늘날 회사 전체의 사용자를 추적하지 않지만 다른 </a:t>
            </a:r>
            <a:r>
              <a:rPr kumimoji="1" lang="ko-KR" altLang="en-US" err="1"/>
              <a:t>어트</a:t>
            </a:r>
            <a:r>
              <a:rPr kumimoji="1" lang="ko-KR" altLang="en-US"/>
              <a:t> 리뷰 션 시스템은 어떻습니까</a:t>
            </a:r>
            <a:r>
              <a:rPr kumimoji="1" lang="en-US" altLang="ko-KR"/>
              <a:t>?] </a:t>
            </a:r>
          </a:p>
          <a:p>
            <a:endParaRPr kumimoji="1" lang="en-US" altLang="ko-KR"/>
          </a:p>
          <a:p>
            <a:r>
              <a:rPr kumimoji="1" lang="en-US" altLang="ko-KR"/>
              <a:t>This year we're announcing major improvements to </a:t>
            </a:r>
            <a:r>
              <a:rPr kumimoji="1" lang="en-US" altLang="ko-KR" err="1"/>
              <a:t>SKAdNetwork</a:t>
            </a:r>
            <a:r>
              <a:rPr kumimoji="1" lang="en-US" altLang="ko-KR"/>
              <a:t>, a framework that gives you a privacy-friendly way to answer questions about advertising performance. </a:t>
            </a:r>
          </a:p>
          <a:p>
            <a:r>
              <a:rPr kumimoji="1" lang="en-US" altLang="ko-KR"/>
              <a:t>[</a:t>
            </a:r>
            <a:r>
              <a:rPr kumimoji="1" lang="ko-KR" altLang="en-US"/>
              <a:t>올해 우리는 광고 성과에 대한 질문에 답변 할 </a:t>
            </a:r>
            <a:r>
              <a:rPr kumimoji="1" lang="ko-KR" altLang="en-US" err="1"/>
              <a:t>수있는</a:t>
            </a:r>
            <a:r>
              <a:rPr kumimoji="1" lang="ko-KR" altLang="en-US"/>
              <a:t> 개인 정보 보호 방식을 제공하는 프레임 워크 인 </a:t>
            </a:r>
            <a:r>
              <a:rPr kumimoji="1" lang="en-US" altLang="ko-KR" err="1"/>
              <a:t>SKAdNetwork</a:t>
            </a:r>
            <a:r>
              <a:rPr kumimoji="1" lang="ko-KR" altLang="en-US"/>
              <a:t>의 주요 개선 사항을 발표합니다</a:t>
            </a:r>
            <a:r>
              <a:rPr kumimoji="1" lang="en-US" altLang="ko-KR"/>
              <a:t>.]</a:t>
            </a:r>
          </a:p>
          <a:p>
            <a:endParaRPr kumimoji="1" lang="en-US" altLang="ko-KR"/>
          </a:p>
          <a:p>
            <a:r>
              <a:rPr kumimoji="1" lang="en-US" altLang="ko-KR" err="1"/>
              <a:t>SKAdNetwork</a:t>
            </a:r>
            <a:r>
              <a:rPr kumimoji="1" lang="en-US" altLang="ko-KR"/>
              <a:t> is engineered with privacy at its core. </a:t>
            </a:r>
          </a:p>
          <a:p>
            <a:r>
              <a:rPr kumimoji="1" lang="en-US" altLang="ko-KR"/>
              <a:t>[</a:t>
            </a:r>
            <a:r>
              <a:rPr kumimoji="1" lang="en-US" altLang="ko-KR" err="1"/>
              <a:t>SKAdNetwork</a:t>
            </a:r>
            <a:r>
              <a:rPr kumimoji="1" lang="ko-KR" altLang="en-US"/>
              <a:t>는 프라이버시를 핵심으로 설계되었습니다</a:t>
            </a:r>
            <a:r>
              <a:rPr kumimoji="1" lang="en-US" altLang="ko-KR"/>
              <a:t>.]</a:t>
            </a:r>
          </a:p>
          <a:p>
            <a:endParaRPr kumimoji="1" lang="en-US" altLang="ko-KR"/>
          </a:p>
          <a:p>
            <a:r>
              <a:rPr kumimoji="1" lang="en-US" altLang="ko-KR"/>
              <a:t> It uses on-device intelligence and aggregation to provide conversion measurement without users being tracked. </a:t>
            </a:r>
          </a:p>
          <a:p>
            <a:r>
              <a:rPr kumimoji="1" lang="en-US" altLang="ko-KR"/>
              <a:t>[</a:t>
            </a:r>
            <a:r>
              <a:rPr kumimoji="1" lang="ko-KR" altLang="en-US"/>
              <a:t>온 디바이스 </a:t>
            </a:r>
            <a:r>
              <a:rPr kumimoji="1" lang="ko-KR" altLang="en-US" err="1"/>
              <a:t>인텔리전스</a:t>
            </a:r>
            <a:r>
              <a:rPr kumimoji="1" lang="ko-KR" altLang="en-US"/>
              <a:t> 및 집계를 사용하여 사용자를 추적하지 않고 전환 측정을 제공합니다</a:t>
            </a:r>
            <a:r>
              <a:rPr kumimoji="1" lang="en-US" altLang="ko-KR"/>
              <a:t>.]</a:t>
            </a:r>
          </a:p>
          <a:p>
            <a:endParaRPr kumimoji="1" lang="en-US" altLang="ko-KR"/>
          </a:p>
          <a:p>
            <a:r>
              <a:rPr kumimoji="1" lang="en-US" altLang="ko-KR"/>
              <a:t> And because it's engineered to not track users, there's no need to request permission to track. </a:t>
            </a:r>
          </a:p>
          <a:p>
            <a:r>
              <a:rPr kumimoji="1" lang="en-US" altLang="ko-KR"/>
              <a:t>[</a:t>
            </a:r>
            <a:r>
              <a:rPr kumimoji="1" lang="ko-KR" altLang="en-US"/>
              <a:t>또한 사용자를 추적하지 않도록 설계 되었기 때문에 추적 권한을 요청할 필요가 없습니다</a:t>
            </a:r>
            <a:r>
              <a:rPr kumimoji="1" lang="en-US" altLang="ko-KR"/>
              <a:t>.]</a:t>
            </a:r>
          </a:p>
          <a:p>
            <a:endParaRPr kumimoji="1" lang="en-US" altLang="ko-KR"/>
          </a:p>
          <a:p>
            <a:r>
              <a:rPr kumimoji="1" lang="en-US" altLang="ko-KR"/>
              <a:t> Here's how attribution works. </a:t>
            </a:r>
          </a:p>
          <a:p>
            <a:r>
              <a:rPr kumimoji="1" lang="en-US" altLang="ko-KR"/>
              <a:t>[</a:t>
            </a:r>
            <a:r>
              <a:rPr kumimoji="1" lang="ko-KR" altLang="en-US" err="1"/>
              <a:t>어트</a:t>
            </a:r>
            <a:r>
              <a:rPr kumimoji="1" lang="ko-KR" altLang="en-US"/>
              <a:t> 리뷰 션이 작동하는 방식은 다음과 같습니다</a:t>
            </a:r>
            <a:r>
              <a:rPr kumimoji="1" lang="en-US" altLang="ko-KR"/>
              <a:t>.] </a:t>
            </a:r>
          </a:p>
          <a:p>
            <a:endParaRPr kumimoji="1" lang="en-US" altLang="ko-KR"/>
          </a:p>
          <a:p>
            <a:r>
              <a:rPr kumimoji="1" lang="en-US" altLang="ko-KR"/>
              <a:t>You pay for an ad for your app to appear in a news app. [</a:t>
            </a:r>
            <a:r>
              <a:rPr kumimoji="1" lang="ko-KR" altLang="en-US"/>
              <a:t>뉴스 앱에 표시되는 앱의 광고 비용을 지불합니다</a:t>
            </a:r>
            <a:r>
              <a:rPr kumimoji="1" lang="en-US" altLang="ko-KR"/>
              <a:t>.]</a:t>
            </a:r>
          </a:p>
          <a:p>
            <a:endParaRPr kumimoji="1" lang="en-US" altLang="ko-KR"/>
          </a:p>
          <a:p>
            <a:r>
              <a:rPr kumimoji="1" lang="en-US" altLang="ko-KR"/>
              <a:t> If a user clicks on that ad, they can see your app in the App Store, decide to download it, launch it and end up new users of your app. </a:t>
            </a:r>
          </a:p>
          <a:p>
            <a:r>
              <a:rPr kumimoji="1" lang="en-US" altLang="ko-KR"/>
              <a:t>[</a:t>
            </a:r>
            <a:r>
              <a:rPr kumimoji="1" lang="ko-KR" altLang="en-US"/>
              <a:t>사용자가 해당 광고를 클릭하면 </a:t>
            </a:r>
            <a:r>
              <a:rPr kumimoji="1" lang="en-US" altLang="ko-KR"/>
              <a:t>App Store</a:t>
            </a:r>
            <a:r>
              <a:rPr kumimoji="1" lang="ko-KR" altLang="en-US"/>
              <a:t>에서 </a:t>
            </a:r>
            <a:r>
              <a:rPr kumimoji="1" lang="ko-KR" altLang="en-US" err="1"/>
              <a:t>앱을보고</a:t>
            </a:r>
            <a:r>
              <a:rPr kumimoji="1" lang="ko-KR" altLang="en-US"/>
              <a:t> 다운로드하고 실행하여 앱의 새로운 사용자가 될 수 있습니다</a:t>
            </a:r>
            <a:r>
              <a:rPr kumimoji="1" lang="en-US" altLang="ko-KR"/>
              <a:t>.]</a:t>
            </a:r>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20</a:t>
            </a:fld>
            <a:endParaRPr kumimoji="1" lang="ko-Kore-KR" altLang="en-US"/>
          </a:p>
        </p:txBody>
      </p:sp>
    </p:spTree>
    <p:extLst>
      <p:ext uri="{BB962C8B-B14F-4D97-AF65-F5344CB8AC3E}">
        <p14:creationId xmlns:p14="http://schemas.microsoft.com/office/powerpoint/2010/main" val="3044162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err="1"/>
              <a:t>SKAdNetwork</a:t>
            </a:r>
            <a:r>
              <a:rPr kumimoji="1" lang="ko-KR" altLang="en-US"/>
              <a:t>는 어떤 광고 캠페인이 많은 앱 설치를 </a:t>
            </a:r>
            <a:r>
              <a:rPr kumimoji="1" lang="ko-KR" altLang="en-US" err="1"/>
              <a:t>유도했는지도</a:t>
            </a:r>
            <a:r>
              <a:rPr kumimoji="1" lang="ko-KR" altLang="en-US"/>
              <a:t> 확인할 수 있고</a:t>
            </a:r>
            <a:r>
              <a:rPr kumimoji="1" lang="en-US" altLang="ko-KR"/>
              <a:t>,</a:t>
            </a:r>
          </a:p>
          <a:p>
            <a:r>
              <a:rPr kumimoji="1" lang="ko-KR" altLang="en-US"/>
              <a:t>광고가 게재된 앱 중 가장 많은 신규 사용자를 유도한 앱도 확인할 수 있습니다</a:t>
            </a:r>
            <a:r>
              <a:rPr kumimoji="1" lang="en-US" altLang="ko-KR"/>
              <a:t>.</a:t>
            </a:r>
            <a:r>
              <a:rPr kumimoji="1" lang="ko-KR" altLang="en-US"/>
              <a:t> </a:t>
            </a:r>
            <a:endParaRPr kumimoji="1" lang="en-US" altLang="ko-KR"/>
          </a:p>
          <a:p>
            <a:endParaRPr kumimoji="1" lang="en-US" altLang="ko-KR"/>
          </a:p>
          <a:p>
            <a:r>
              <a:rPr kumimoji="1" lang="ko-KR" altLang="en-US"/>
              <a:t>광고에 서명하고</a:t>
            </a:r>
            <a:r>
              <a:rPr kumimoji="1" lang="en-US" altLang="ko-KR"/>
              <a:t>,</a:t>
            </a:r>
            <a:r>
              <a:rPr kumimoji="1" lang="ko-KR" altLang="en-US"/>
              <a:t> </a:t>
            </a:r>
            <a:r>
              <a:rPr kumimoji="1" lang="ko-KR" altLang="en-US" err="1"/>
              <a:t>전환할때</a:t>
            </a:r>
            <a:r>
              <a:rPr kumimoji="1" lang="ko-KR" altLang="en-US"/>
              <a:t> 설치 알림을 받는 </a:t>
            </a:r>
            <a:r>
              <a:rPr kumimoji="1" lang="en-US" altLang="ko-KR" err="1"/>
              <a:t>Adnetwork</a:t>
            </a:r>
            <a:r>
              <a:rPr kumimoji="1" lang="en-US" altLang="ko-KR"/>
              <a:t>,</a:t>
            </a:r>
            <a:r>
              <a:rPr kumimoji="1" lang="ko-KR" altLang="en-US"/>
              <a:t> </a:t>
            </a:r>
            <a:r>
              <a:rPr kumimoji="1" lang="en-US" altLang="ko-KR" err="1"/>
              <a:t>Adnetwork</a:t>
            </a:r>
            <a:r>
              <a:rPr kumimoji="1" lang="ko-KR" altLang="en-US"/>
              <a:t>에서 제공하는 광고를 표시할 </a:t>
            </a:r>
            <a:r>
              <a:rPr kumimoji="1" lang="ko-KR" altLang="en-US" err="1"/>
              <a:t>소스앱</a:t>
            </a:r>
            <a:r>
              <a:rPr kumimoji="1" lang="en-US" altLang="ko-KR"/>
              <a:t>,</a:t>
            </a:r>
            <a:r>
              <a:rPr kumimoji="1" lang="ko-KR" altLang="en-US"/>
              <a:t> 서명된 광고에 표시되는 </a:t>
            </a:r>
            <a:r>
              <a:rPr kumimoji="1" lang="ko-KR" altLang="en-US" err="1"/>
              <a:t>광고앱을</a:t>
            </a:r>
            <a:r>
              <a:rPr kumimoji="1" lang="ko-KR" altLang="en-US"/>
              <a:t> 통해</a:t>
            </a:r>
            <a:r>
              <a:rPr kumimoji="1" lang="en-US" altLang="ko-KR"/>
              <a:t>,</a:t>
            </a:r>
          </a:p>
          <a:p>
            <a:r>
              <a:rPr kumimoji="1" lang="ko-KR" altLang="en-US"/>
              <a:t>사용자가 광고를 클릭하면 광고 </a:t>
            </a:r>
            <a:r>
              <a:rPr kumimoji="1" lang="en-US" altLang="ko-KR"/>
              <a:t>SDK</a:t>
            </a:r>
            <a:r>
              <a:rPr kumimoji="1" lang="ko-KR" altLang="en-US"/>
              <a:t>는 </a:t>
            </a:r>
            <a:r>
              <a:rPr kumimoji="1" lang="en-US" altLang="ko-KR"/>
              <a:t>IDFA</a:t>
            </a:r>
            <a:r>
              <a:rPr kumimoji="1" lang="ko-KR" altLang="en-US"/>
              <a:t>와 같이 사용자와 연결된 </a:t>
            </a:r>
            <a:r>
              <a:rPr kumimoji="1" lang="ko-KR" altLang="en-US" err="1"/>
              <a:t>식별자</a:t>
            </a:r>
            <a:r>
              <a:rPr kumimoji="1" lang="ko-KR" altLang="en-US"/>
              <a:t> 및 캠페인 </a:t>
            </a:r>
            <a:r>
              <a:rPr kumimoji="1" lang="en-US" altLang="ko-KR"/>
              <a:t>Id</a:t>
            </a:r>
            <a:r>
              <a:rPr kumimoji="1" lang="ko-KR" altLang="en-US"/>
              <a:t>와 함께 </a:t>
            </a:r>
            <a:r>
              <a:rPr kumimoji="1" lang="en-US" altLang="ko-KR"/>
              <a:t>Ad Network</a:t>
            </a:r>
            <a:r>
              <a:rPr kumimoji="1" lang="ko-KR" altLang="en-US"/>
              <a:t>에 전달합니다</a:t>
            </a:r>
            <a:r>
              <a:rPr kumimoji="1" lang="en-US" altLang="ko-KR"/>
              <a:t>.</a:t>
            </a:r>
          </a:p>
          <a:p>
            <a:r>
              <a:rPr kumimoji="1" lang="ko-KR" altLang="en-US"/>
              <a:t>그런 다음</a:t>
            </a:r>
            <a:r>
              <a:rPr kumimoji="1" lang="en-US" altLang="ko-KR"/>
              <a:t>,</a:t>
            </a:r>
            <a:r>
              <a:rPr kumimoji="1" lang="ko-KR" altLang="en-US"/>
              <a:t> 사용자가 앱을 설치하고 실행하면</a:t>
            </a:r>
            <a:r>
              <a:rPr kumimoji="1" lang="en-US" altLang="ko-KR"/>
              <a:t>,</a:t>
            </a:r>
            <a:r>
              <a:rPr kumimoji="1" lang="ko-KR" altLang="en-US"/>
              <a:t> 해당 앱의 광고 </a:t>
            </a:r>
            <a:r>
              <a:rPr kumimoji="1" lang="en-US" altLang="ko-KR"/>
              <a:t>SDK</a:t>
            </a:r>
            <a:r>
              <a:rPr kumimoji="1" lang="ko-KR" altLang="en-US"/>
              <a:t>가 동일한 </a:t>
            </a:r>
            <a:r>
              <a:rPr kumimoji="1" lang="ko-KR" altLang="en-US" err="1"/>
              <a:t>식별자를</a:t>
            </a:r>
            <a:r>
              <a:rPr kumimoji="1" lang="ko-KR" altLang="en-US"/>
              <a:t> 전송하여 </a:t>
            </a:r>
            <a:r>
              <a:rPr kumimoji="1" lang="en-US" altLang="ko-KR" err="1"/>
              <a:t>Adnetwork</a:t>
            </a:r>
            <a:r>
              <a:rPr kumimoji="1" lang="ko-KR" altLang="en-US"/>
              <a:t>에 알려줍니다</a:t>
            </a:r>
            <a:endParaRPr kumimoji="1" lang="en-US" altLang="ko-KR"/>
          </a:p>
          <a:p>
            <a:endParaRPr kumimoji="1" lang="en-US" altLang="ko-KR"/>
          </a:p>
          <a:p>
            <a:r>
              <a:rPr kumimoji="1" lang="en-US" altLang="ko-KR"/>
              <a:t>------.</a:t>
            </a:r>
          </a:p>
          <a:p>
            <a:endParaRPr kumimoji="1" lang="en-US" altLang="ko-KR"/>
          </a:p>
          <a:p>
            <a:endParaRPr kumimoji="1" lang="en-US" altLang="ko-KR"/>
          </a:p>
          <a:p>
            <a:r>
              <a:rPr kumimoji="1" lang="en-US" altLang="ko-KR" err="1"/>
              <a:t>SKAdNetwork</a:t>
            </a:r>
            <a:r>
              <a:rPr kumimoji="1" lang="en-US" altLang="ko-KR"/>
              <a:t> can help you answer questions like "Which advertising campaign led to the most app installations?" </a:t>
            </a:r>
          </a:p>
          <a:p>
            <a:r>
              <a:rPr kumimoji="1" lang="en-US" altLang="ko-KR"/>
              <a:t>[</a:t>
            </a:r>
            <a:r>
              <a:rPr kumimoji="1" lang="en-US" altLang="ko-KR" err="1"/>
              <a:t>SKAdNetwork</a:t>
            </a:r>
            <a:r>
              <a:rPr kumimoji="1" lang="ko-KR" altLang="en-US"/>
              <a:t>는 </a:t>
            </a:r>
            <a:r>
              <a:rPr kumimoji="1" lang="en-US" altLang="ko-KR"/>
              <a:t>'</a:t>
            </a:r>
            <a:r>
              <a:rPr kumimoji="1" lang="ko-KR" altLang="en-US"/>
              <a:t>어떤 광고 캠페인이 가장 많은 앱 설치를 유도 했습니까</a:t>
            </a:r>
            <a:r>
              <a:rPr kumimoji="1" lang="en-US" altLang="ko-KR"/>
              <a:t>?'</a:t>
            </a:r>
            <a:r>
              <a:rPr kumimoji="1" lang="ko-KR" altLang="en-US"/>
              <a:t>와 같은 질문에 답할 수 있도록 도와드립니다</a:t>
            </a:r>
            <a:r>
              <a:rPr kumimoji="1" lang="en-US" altLang="ko-KR"/>
              <a:t>.] </a:t>
            </a:r>
          </a:p>
          <a:p>
            <a:endParaRPr kumimoji="1" lang="en-US" altLang="ko-KR"/>
          </a:p>
          <a:p>
            <a:r>
              <a:rPr kumimoji="1" lang="en-US" altLang="ko-KR"/>
              <a:t>Here it looks like the orange background is more effective, so it's probably a good idea to run more of Campaign 1 and less of Campaign 2.</a:t>
            </a:r>
          </a:p>
          <a:p>
            <a:r>
              <a:rPr kumimoji="1" lang="en-US" altLang="ko-KR"/>
              <a:t> [</a:t>
            </a:r>
            <a:r>
              <a:rPr kumimoji="1" lang="ko-KR" altLang="en-US"/>
              <a:t>여기에서는 주황색 배경이 더 효과적인 것처럼 보이므로 캠페인 </a:t>
            </a:r>
            <a:r>
              <a:rPr kumimoji="1" lang="en-US" altLang="ko-KR"/>
              <a:t>1</a:t>
            </a:r>
            <a:r>
              <a:rPr kumimoji="1" lang="ko-KR" altLang="en-US"/>
              <a:t>은 더 많이 실행하고 캠페인 </a:t>
            </a:r>
            <a:r>
              <a:rPr kumimoji="1" lang="en-US" altLang="ko-KR"/>
              <a:t>2</a:t>
            </a:r>
            <a:r>
              <a:rPr kumimoji="1" lang="ko-KR" altLang="en-US"/>
              <a:t>는 적게 실행하는 것이 좋습니다</a:t>
            </a:r>
            <a:r>
              <a:rPr kumimoji="1" lang="en-US" altLang="ko-KR"/>
              <a:t>.]</a:t>
            </a:r>
          </a:p>
          <a:p>
            <a:endParaRPr kumimoji="1" lang="en-US" altLang="ko-KR"/>
          </a:p>
          <a:p>
            <a:r>
              <a:rPr kumimoji="1" lang="en-US" altLang="ko-KR"/>
              <a:t>It can also help you understand which apps that the ad appeared in led to the most new users of your app. </a:t>
            </a:r>
          </a:p>
          <a:p>
            <a:r>
              <a:rPr kumimoji="1" lang="en-US" altLang="ko-KR"/>
              <a:t>[</a:t>
            </a:r>
            <a:r>
              <a:rPr kumimoji="1" lang="ko-KR" altLang="en-US"/>
              <a:t>또한 광고가 게재 된 앱 중 가장 많은 신규 사용자를 유도 한 앱을 이해하는데도 </a:t>
            </a:r>
            <a:r>
              <a:rPr kumimoji="1" lang="ko-KR" altLang="en-US" err="1"/>
              <a:t>도움이됩니다</a:t>
            </a:r>
            <a:r>
              <a:rPr kumimoji="1" lang="en-US" altLang="ko-KR"/>
              <a:t>.] </a:t>
            </a:r>
          </a:p>
          <a:p>
            <a:endParaRPr kumimoji="1" lang="en-US" altLang="ko-KR"/>
          </a:p>
          <a:p>
            <a:r>
              <a:rPr kumimoji="1" lang="en-US" altLang="ko-KR"/>
              <a:t>Here you should probably focus on running more campaigns in the sports app. </a:t>
            </a:r>
          </a:p>
          <a:p>
            <a:r>
              <a:rPr kumimoji="1" lang="en-US" altLang="ko-KR"/>
              <a:t>[</a:t>
            </a:r>
            <a:r>
              <a:rPr kumimoji="1" lang="ko-KR" altLang="en-US"/>
              <a:t>여기에서 스포츠 앱에서 더 많은 캠페인을 실행하는 데 </a:t>
            </a:r>
            <a:r>
              <a:rPr kumimoji="1" lang="ko-KR" altLang="en-US" err="1"/>
              <a:t>집중해야합니다</a:t>
            </a:r>
            <a:r>
              <a:rPr kumimoji="1" lang="en-US" altLang="ko-KR"/>
              <a:t>.]</a:t>
            </a:r>
          </a:p>
          <a:p>
            <a:endParaRPr kumimoji="1" lang="en-US" altLang="ko-KR"/>
          </a:p>
          <a:p>
            <a:r>
              <a:rPr kumimoji="1" lang="en-US" altLang="ko-KR"/>
              <a:t>So how does this work today?</a:t>
            </a:r>
          </a:p>
          <a:p>
            <a:r>
              <a:rPr kumimoji="1" lang="en-US" altLang="ko-KR"/>
              <a:t> [</a:t>
            </a:r>
            <a:r>
              <a:rPr kumimoji="1" lang="ko-KR" altLang="en-US"/>
              <a:t>그렇다면 이것이 오늘날 어떻게 작동합니까</a:t>
            </a:r>
            <a:r>
              <a:rPr kumimoji="1" lang="en-US" altLang="ko-KR"/>
              <a:t>?] </a:t>
            </a:r>
          </a:p>
          <a:p>
            <a:endParaRPr kumimoji="1" lang="en-US" altLang="ko-KR"/>
          </a:p>
          <a:p>
            <a:r>
              <a:rPr kumimoji="1" lang="en-US" altLang="ko-KR"/>
              <a:t>When the user clicks on an ad, the advertising SDK sends a message to their ad network with a campaign ID and an identifier associated with the user, like the IDFA. </a:t>
            </a:r>
          </a:p>
          <a:p>
            <a:r>
              <a:rPr kumimoji="1" lang="en-US" altLang="ko-KR"/>
              <a:t>[</a:t>
            </a:r>
            <a:r>
              <a:rPr kumimoji="1" lang="ko-KR" altLang="en-US"/>
              <a:t>사용자가 광고를 클릭하면 광고 </a:t>
            </a:r>
            <a:r>
              <a:rPr kumimoji="1" lang="en-US" altLang="ko-KR"/>
              <a:t>SDK</a:t>
            </a:r>
            <a:r>
              <a:rPr kumimoji="1" lang="ko-KR" altLang="en-US"/>
              <a:t>는 </a:t>
            </a:r>
            <a:r>
              <a:rPr kumimoji="1" lang="en-US" altLang="ko-KR"/>
              <a:t>IDFA</a:t>
            </a:r>
            <a:r>
              <a:rPr kumimoji="1" lang="ko-KR" altLang="en-US"/>
              <a:t>와 같이 사용자와 연결된 </a:t>
            </a:r>
            <a:r>
              <a:rPr kumimoji="1" lang="ko-KR" altLang="en-US" err="1"/>
              <a:t>식별자</a:t>
            </a:r>
            <a:r>
              <a:rPr kumimoji="1" lang="ko-KR" altLang="en-US"/>
              <a:t> 및 캠페인 </a:t>
            </a:r>
            <a:r>
              <a:rPr kumimoji="1" lang="en-US" altLang="ko-KR"/>
              <a:t>ID</a:t>
            </a:r>
            <a:r>
              <a:rPr kumimoji="1" lang="ko-KR" altLang="en-US"/>
              <a:t>와 함께 광고 네트워크에 메시지를 보냅니다</a:t>
            </a:r>
            <a:r>
              <a:rPr kumimoji="1" lang="en-US" altLang="ko-KR"/>
              <a:t>.]</a:t>
            </a:r>
          </a:p>
          <a:p>
            <a:endParaRPr kumimoji="1" lang="en-US" altLang="ko-KR"/>
          </a:p>
          <a:p>
            <a:endParaRPr kumimoji="1" lang="en-US" altLang="ko-KR"/>
          </a:p>
          <a:p>
            <a:r>
              <a:rPr kumimoji="1" lang="en-US" altLang="ko-KR"/>
              <a:t>Then when the user has installed and launched the app, an advertising SDK in that app sends up the same identifier to tell the ad network. </a:t>
            </a:r>
          </a:p>
          <a:p>
            <a:r>
              <a:rPr kumimoji="1" lang="en-US" altLang="ko-KR"/>
              <a:t>[</a:t>
            </a:r>
            <a:r>
              <a:rPr kumimoji="1" lang="ko-KR" altLang="en-US"/>
              <a:t>그런 다음 사용자가 앱을 설치하고 실행하면 해당 앱의 광고 </a:t>
            </a:r>
            <a:r>
              <a:rPr kumimoji="1" lang="en-US" altLang="ko-KR"/>
              <a:t>SDK</a:t>
            </a:r>
            <a:r>
              <a:rPr kumimoji="1" lang="ko-KR" altLang="en-US"/>
              <a:t>가 동일한 </a:t>
            </a:r>
            <a:r>
              <a:rPr kumimoji="1" lang="ko-KR" altLang="en-US" err="1"/>
              <a:t>식별자를</a:t>
            </a:r>
            <a:r>
              <a:rPr kumimoji="1" lang="ko-KR" altLang="en-US"/>
              <a:t> 전송하여 광고 네트워크에 알립니다</a:t>
            </a:r>
            <a:r>
              <a:rPr kumimoji="1" lang="en-US" altLang="ko-KR"/>
              <a:t>.]</a:t>
            </a: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21</a:t>
            </a:fld>
            <a:endParaRPr kumimoji="1" lang="ko-Kore-KR" altLang="en-US"/>
          </a:p>
        </p:txBody>
      </p:sp>
    </p:spTree>
    <p:extLst>
      <p:ext uri="{BB962C8B-B14F-4D97-AF65-F5344CB8AC3E}">
        <p14:creationId xmlns:p14="http://schemas.microsoft.com/office/powerpoint/2010/main" val="3362342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a:p>
          <a:p>
            <a:r>
              <a:rPr kumimoji="1" lang="ko-KR" altLang="en-US"/>
              <a:t>좌측 다이어그램은 설치 유효성 검사 경로를 설명하고 있습니다</a:t>
            </a:r>
            <a:r>
              <a:rPr kumimoji="1" lang="en-US" altLang="ko-KR"/>
              <a:t>.</a:t>
            </a:r>
          </a:p>
          <a:p>
            <a:r>
              <a:rPr kumimoji="1" lang="ko-KR" altLang="en-US"/>
              <a:t>앱 </a:t>
            </a:r>
            <a:r>
              <a:rPr kumimoji="1" lang="en-US" altLang="ko-KR"/>
              <a:t>A</a:t>
            </a:r>
            <a:r>
              <a:rPr kumimoji="1" lang="ko-KR" altLang="en-US"/>
              <a:t>는 광고를 표시하는 </a:t>
            </a:r>
            <a:r>
              <a:rPr kumimoji="1" lang="ko-KR" altLang="en-US" err="1"/>
              <a:t>소스앱이고</a:t>
            </a:r>
            <a:r>
              <a:rPr kumimoji="1" lang="en-US" altLang="ko-KR"/>
              <a:t>,</a:t>
            </a:r>
            <a:r>
              <a:rPr kumimoji="1" lang="ko-KR" altLang="en-US"/>
              <a:t> 앱</a:t>
            </a:r>
            <a:r>
              <a:rPr kumimoji="1" lang="en-US" altLang="ko-KR"/>
              <a:t>B</a:t>
            </a:r>
            <a:r>
              <a:rPr kumimoji="1" lang="ko-KR" altLang="en-US"/>
              <a:t>가  사용자가 설치하는 광고 앱입니다</a:t>
            </a:r>
            <a:r>
              <a:rPr kumimoji="1" lang="en-US" altLang="ko-KR"/>
              <a:t>.</a:t>
            </a:r>
          </a:p>
          <a:p>
            <a:endParaRPr kumimoji="1" lang="en-US" altLang="ko-KR"/>
          </a:p>
          <a:p>
            <a:r>
              <a:rPr kumimoji="1" lang="ko-KR" altLang="en-US"/>
              <a:t>사용자가 광고를 </a:t>
            </a:r>
            <a:r>
              <a:rPr kumimoji="1" lang="ko-KR" altLang="en-US" err="1"/>
              <a:t>탭하면</a:t>
            </a:r>
            <a:r>
              <a:rPr kumimoji="1" lang="ko-KR" altLang="en-US"/>
              <a:t> 광고주는 광고 캠페인을 식별하는 서명된 매개변수가 있는 </a:t>
            </a:r>
            <a:r>
              <a:rPr kumimoji="1" lang="en-US" altLang="ko-KR"/>
              <a:t>App Store</a:t>
            </a:r>
            <a:r>
              <a:rPr kumimoji="1" lang="ko-KR" altLang="en-US"/>
              <a:t> 제품의 화면을 표시하고</a:t>
            </a:r>
            <a:r>
              <a:rPr kumimoji="1" lang="en-US" altLang="ko-KR"/>
              <a:t>,</a:t>
            </a:r>
          </a:p>
          <a:p>
            <a:r>
              <a:rPr kumimoji="1" lang="ko-KR" altLang="en-US"/>
              <a:t>사용자가 앱을 설치하고 열면 기기는 </a:t>
            </a:r>
            <a:r>
              <a:rPr kumimoji="1" lang="ko-KR" altLang="en-US" err="1"/>
              <a:t>설치확인</a:t>
            </a:r>
            <a:r>
              <a:rPr kumimoji="1" lang="ko-KR" altLang="en-US"/>
              <a:t> </a:t>
            </a:r>
            <a:r>
              <a:rPr kumimoji="1" lang="ko-KR" altLang="en-US" err="1"/>
              <a:t>포스트백을</a:t>
            </a:r>
            <a:r>
              <a:rPr kumimoji="1" lang="ko-KR" altLang="en-US"/>
              <a:t> </a:t>
            </a:r>
            <a:r>
              <a:rPr kumimoji="1" lang="en-US" altLang="ko-KR" err="1"/>
              <a:t>Adnetwork</a:t>
            </a:r>
            <a:r>
              <a:rPr kumimoji="1" lang="ko-KR" altLang="en-US"/>
              <a:t>로 보냅니다</a:t>
            </a:r>
            <a:r>
              <a:rPr kumimoji="1" lang="en-US" altLang="ko-KR"/>
              <a:t>.</a:t>
            </a:r>
          </a:p>
          <a:p>
            <a:endParaRPr kumimoji="1" lang="en-US" altLang="ko-KR"/>
          </a:p>
          <a:p>
            <a:endParaRPr kumimoji="1" lang="en-US" altLang="ko-KR"/>
          </a:p>
          <a:p>
            <a:endParaRPr kumimoji="1" lang="en-US" altLang="ko-KR"/>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22</a:t>
            </a:fld>
            <a:endParaRPr kumimoji="1" lang="ko-Kore-KR" altLang="en-US"/>
          </a:p>
        </p:txBody>
      </p:sp>
    </p:spTree>
    <p:extLst>
      <p:ext uri="{BB962C8B-B14F-4D97-AF65-F5344CB8AC3E}">
        <p14:creationId xmlns:p14="http://schemas.microsoft.com/office/powerpoint/2010/main" val="346871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err="1"/>
              <a:t>Adnetwork</a:t>
            </a:r>
            <a:r>
              <a:rPr kumimoji="1" lang="ko-KR" altLang="en-US"/>
              <a:t>는 </a:t>
            </a:r>
            <a:r>
              <a:rPr kumimoji="1" lang="en-US" altLang="ko-KR"/>
              <a:t>Apple</a:t>
            </a:r>
            <a:r>
              <a:rPr kumimoji="1" lang="ko-KR" altLang="en-US"/>
              <a:t>에 </a:t>
            </a:r>
            <a:r>
              <a:rPr kumimoji="1" lang="ko-KR" altLang="en-US" err="1"/>
              <a:t>등록해야하고</a:t>
            </a:r>
            <a:r>
              <a:rPr kumimoji="1" lang="en-US" altLang="ko-KR"/>
              <a:t>,</a:t>
            </a:r>
            <a:r>
              <a:rPr kumimoji="1" lang="ko-KR" altLang="en-US"/>
              <a:t> 개발자는 광고 네트워크에서 작동하는 앱을 </a:t>
            </a:r>
            <a:r>
              <a:rPr kumimoji="1" lang="ko-KR" altLang="en-US" err="1"/>
              <a:t>구성해야합니다</a:t>
            </a:r>
            <a:r>
              <a:rPr kumimoji="1" lang="en-US" altLang="ko-KR"/>
              <a:t>.</a:t>
            </a:r>
          </a:p>
          <a:p>
            <a:endParaRPr kumimoji="1" lang="en-US" altLang="ko-KR"/>
          </a:p>
          <a:p>
            <a:r>
              <a:rPr kumimoji="1" lang="ko-KR" altLang="en-US"/>
              <a:t>이 광고 네트워크를 </a:t>
            </a:r>
            <a:r>
              <a:rPr kumimoji="1" lang="ko-KR" altLang="en-US" err="1"/>
              <a:t>등록할때</a:t>
            </a:r>
            <a:r>
              <a:rPr kumimoji="1" lang="en-US" altLang="ko-KR"/>
              <a:t>,</a:t>
            </a:r>
            <a:r>
              <a:rPr kumimoji="1" lang="ko-KR" altLang="en-US"/>
              <a:t> 광고 </a:t>
            </a:r>
            <a:r>
              <a:rPr kumimoji="1" lang="en-US" altLang="ko-KR"/>
              <a:t> </a:t>
            </a:r>
            <a:r>
              <a:rPr kumimoji="1" lang="ko-KR" altLang="en-US"/>
              <a:t>네트워크 </a:t>
            </a:r>
            <a:r>
              <a:rPr kumimoji="1" lang="en-US" altLang="ko-KR"/>
              <a:t>Id</a:t>
            </a:r>
            <a:r>
              <a:rPr kumimoji="1" lang="ko-KR" altLang="en-US" err="1"/>
              <a:t>를</a:t>
            </a:r>
            <a:r>
              <a:rPr kumimoji="1" lang="ko-KR" altLang="en-US"/>
              <a:t> 받고</a:t>
            </a:r>
            <a:r>
              <a:rPr kumimoji="1" lang="en-US" altLang="ko-KR"/>
              <a:t>,</a:t>
            </a:r>
            <a:r>
              <a:rPr kumimoji="1" lang="ko-KR" altLang="en-US"/>
              <a:t> 타원 곡선 암호화 </a:t>
            </a:r>
            <a:r>
              <a:rPr kumimoji="1" lang="ko-KR" altLang="en-US" err="1"/>
              <a:t>키쌍을</a:t>
            </a:r>
            <a:r>
              <a:rPr kumimoji="1" lang="ko-KR" altLang="en-US"/>
              <a:t> 만들고</a:t>
            </a:r>
            <a:r>
              <a:rPr kumimoji="1" lang="en-US" altLang="ko-KR"/>
              <a:t>,</a:t>
            </a:r>
            <a:r>
              <a:rPr kumimoji="1" lang="ko-KR" altLang="en-US"/>
              <a:t> 서명 확인을 위한 </a:t>
            </a:r>
            <a:r>
              <a:rPr kumimoji="1" lang="ko-KR" altLang="en-US" err="1"/>
              <a:t>공개키를</a:t>
            </a:r>
            <a:r>
              <a:rPr kumimoji="1" lang="ko-KR" altLang="en-US"/>
              <a:t> </a:t>
            </a:r>
            <a:r>
              <a:rPr kumimoji="1" lang="en-US" altLang="ko-KR"/>
              <a:t>Apple</a:t>
            </a:r>
            <a:r>
              <a:rPr kumimoji="1" lang="ko-KR" altLang="en-US"/>
              <a:t>에 공유하고</a:t>
            </a:r>
            <a:r>
              <a:rPr kumimoji="1" lang="en-US" altLang="ko-KR"/>
              <a:t>,</a:t>
            </a:r>
            <a:r>
              <a:rPr kumimoji="1" lang="ko-KR" altLang="en-US"/>
              <a:t> </a:t>
            </a:r>
            <a:r>
              <a:rPr kumimoji="1" lang="en-US" altLang="ko-KR" err="1"/>
              <a:t>SKAdNetwork</a:t>
            </a:r>
            <a:r>
              <a:rPr kumimoji="1" lang="en-US" altLang="ko-KR"/>
              <a:t> </a:t>
            </a:r>
            <a:r>
              <a:rPr kumimoji="1" lang="ko-KR" altLang="en-US"/>
              <a:t>설치 검증 </a:t>
            </a:r>
            <a:r>
              <a:rPr kumimoji="1" lang="en-US" altLang="ko-KR" err="1"/>
              <a:t>Postback</a:t>
            </a:r>
            <a:r>
              <a:rPr kumimoji="1" lang="en-US" altLang="ko-KR"/>
              <a:t> </a:t>
            </a:r>
            <a:r>
              <a:rPr kumimoji="1" lang="ko-KR" altLang="en-US"/>
              <a:t>요청을 받기 위한 </a:t>
            </a:r>
            <a:r>
              <a:rPr kumimoji="1" lang="en-US" altLang="ko-KR"/>
              <a:t>URL</a:t>
            </a:r>
            <a:r>
              <a:rPr kumimoji="1" lang="ko-KR" altLang="en-US"/>
              <a:t>을 </a:t>
            </a:r>
            <a:r>
              <a:rPr kumimoji="1" lang="ko-KR" altLang="en-US" err="1"/>
              <a:t>등록해야합니다</a:t>
            </a:r>
            <a:r>
              <a:rPr kumimoji="1" lang="en-US" altLang="ko-KR"/>
              <a:t>.</a:t>
            </a:r>
          </a:p>
          <a:p>
            <a:r>
              <a:rPr kumimoji="1" lang="ko-KR" altLang="en-US"/>
              <a:t>광고 네트워크 </a:t>
            </a:r>
            <a:r>
              <a:rPr kumimoji="1" lang="en-US" altLang="ko-KR"/>
              <a:t>id</a:t>
            </a:r>
            <a:r>
              <a:rPr kumimoji="1" lang="ko-KR" altLang="en-US"/>
              <a:t>는 고유 </a:t>
            </a:r>
            <a:r>
              <a:rPr kumimoji="1" lang="ko-KR" altLang="en-US" err="1"/>
              <a:t>식별자로</a:t>
            </a:r>
            <a:r>
              <a:rPr kumimoji="1" lang="en-US" altLang="ko-KR"/>
              <a:t>,</a:t>
            </a:r>
            <a:r>
              <a:rPr kumimoji="1" lang="ko-KR" altLang="en-US"/>
              <a:t> 광고를 표시하는 </a:t>
            </a:r>
            <a:r>
              <a:rPr kumimoji="1" lang="ko-KR" altLang="en-US" err="1"/>
              <a:t>앱개발자와</a:t>
            </a:r>
            <a:r>
              <a:rPr kumimoji="1" lang="en-US" altLang="ko-KR"/>
              <a:t>,</a:t>
            </a:r>
            <a:r>
              <a:rPr kumimoji="1" lang="ko-KR" altLang="en-US"/>
              <a:t> 광고 네트워크 </a:t>
            </a:r>
            <a:r>
              <a:rPr kumimoji="1" lang="en-US" altLang="ko-KR"/>
              <a:t>Id</a:t>
            </a:r>
            <a:r>
              <a:rPr kumimoji="1" lang="ko-KR" altLang="en-US" err="1"/>
              <a:t>를</a:t>
            </a:r>
            <a:r>
              <a:rPr kumimoji="1" lang="ko-KR" altLang="en-US"/>
              <a:t> 공유합니다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err="1"/>
              <a:t>소스앱에</a:t>
            </a:r>
            <a:r>
              <a:rPr kumimoji="1" lang="ko-KR" altLang="en-US"/>
              <a:t> 서명된 광고를 제공</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ko-KR" altLang="en-US" err="1"/>
              <a:t>등록할때</a:t>
            </a:r>
            <a:r>
              <a:rPr kumimoji="1" lang="ko-KR" altLang="en-US"/>
              <a:t> 설정한 </a:t>
            </a:r>
            <a:r>
              <a:rPr kumimoji="1" lang="en-US" altLang="ko-KR"/>
              <a:t>URL</a:t>
            </a:r>
            <a:r>
              <a:rPr kumimoji="1" lang="ko-KR" altLang="en-US"/>
              <a:t>로 </a:t>
            </a:r>
            <a:r>
              <a:rPr kumimoji="1" lang="en-US" altLang="ko-KR" err="1"/>
              <a:t>postback</a:t>
            </a:r>
            <a:r>
              <a:rPr kumimoji="1" lang="ko-KR" altLang="en-US"/>
              <a:t>을 받아</a:t>
            </a:r>
            <a:r>
              <a:rPr kumimoji="1" lang="en-US" altLang="ko-KR"/>
              <a:t>,</a:t>
            </a:r>
            <a:r>
              <a:rPr kumimoji="1" lang="ko-KR" altLang="en-US"/>
              <a:t> 설치 유효성 검사 </a:t>
            </a:r>
            <a:r>
              <a:rPr kumimoji="1" lang="en-US" altLang="ko-KR" err="1"/>
              <a:t>postback</a:t>
            </a:r>
            <a:r>
              <a:rPr kumimoji="1" lang="ko-KR" altLang="en-US"/>
              <a:t>을 확인합니다</a:t>
            </a:r>
            <a:r>
              <a:rPr kumimoji="1" lang="en-US" altLang="ko-KR"/>
              <a:t>.</a:t>
            </a: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23</a:t>
            </a:fld>
            <a:endParaRPr kumimoji="1" lang="ko-Kore-KR" altLang="en-US"/>
          </a:p>
        </p:txBody>
      </p:sp>
    </p:spTree>
    <p:extLst>
      <p:ext uri="{BB962C8B-B14F-4D97-AF65-F5344CB8AC3E}">
        <p14:creationId xmlns:p14="http://schemas.microsoft.com/office/powerpoint/2010/main" val="27569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err="1"/>
              <a:t>소스앱은</a:t>
            </a:r>
            <a:r>
              <a:rPr kumimoji="1" lang="ko-KR" altLang="en-US"/>
              <a:t> </a:t>
            </a:r>
            <a:r>
              <a:rPr kumimoji="1" lang="en-US" altLang="ko-KR" err="1"/>
              <a:t>Adnetwork</a:t>
            </a:r>
            <a:r>
              <a:rPr kumimoji="1" lang="ko-KR" altLang="en-US"/>
              <a:t> </a:t>
            </a:r>
            <a:r>
              <a:rPr kumimoji="1" lang="en-US" altLang="ko-KR"/>
              <a:t>ID</a:t>
            </a:r>
            <a:r>
              <a:rPr kumimoji="1" lang="ko-KR" altLang="en-US" err="1"/>
              <a:t>를</a:t>
            </a:r>
            <a:r>
              <a:rPr kumimoji="1" lang="ko-KR" altLang="en-US"/>
              <a:t> </a:t>
            </a:r>
            <a:r>
              <a:rPr kumimoji="1" lang="en-US" altLang="ko-KR" err="1"/>
              <a:t>Info.plist</a:t>
            </a:r>
            <a:r>
              <a:rPr kumimoji="1" lang="ko-KR" altLang="en-US"/>
              <a:t>에 </a:t>
            </a:r>
            <a:r>
              <a:rPr kumimoji="1" lang="en-US" altLang="ko-KR" err="1"/>
              <a:t>SKAdNetworkItems</a:t>
            </a:r>
            <a:r>
              <a:rPr kumimoji="1" lang="ko-KR" altLang="en-US"/>
              <a:t> 키에 배열 유형으로 추가하고 </a:t>
            </a:r>
            <a:r>
              <a:rPr lang="en" altLang="ko-Kore-KR" sz="1200" b="0" i="0" u="none" strike="noStrike" kern="1200">
                <a:solidFill>
                  <a:schemeClr val="tx1"/>
                </a:solidFill>
                <a:effectLst/>
                <a:latin typeface="+mn-lt"/>
                <a:ea typeface="+mn-ea"/>
                <a:cs typeface="+mn-cs"/>
                <a:hlinkClick r:id="rId3"/>
              </a:rPr>
              <a:t>SKAdNetworkIdentifier</a:t>
            </a:r>
            <a:r>
              <a:rPr kumimoji="1" lang="en-US" altLang="ko-KR"/>
              <a:t> </a:t>
            </a:r>
            <a:r>
              <a:rPr kumimoji="1" lang="ko-KR" altLang="en-US"/>
              <a:t>키로 광고네트워크 </a:t>
            </a:r>
            <a:r>
              <a:rPr kumimoji="1" lang="en-US" altLang="ko-KR"/>
              <a:t>ID</a:t>
            </a:r>
            <a:r>
              <a:rPr kumimoji="1" lang="ko-KR" altLang="en-US"/>
              <a:t> 리스트를 추가해</a:t>
            </a:r>
            <a:r>
              <a:rPr kumimoji="1" lang="en-US" altLang="ko-KR"/>
              <a:t>,</a:t>
            </a:r>
            <a:r>
              <a:rPr kumimoji="1" lang="ko-KR" altLang="en-US"/>
              <a:t>  광고 네트워크가 서명하는 광고를 표시합니다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err="1">
                <a:solidFill>
                  <a:schemeClr val="tx1"/>
                </a:solidFill>
                <a:effectLst/>
                <a:latin typeface="+mn-lt"/>
                <a:ea typeface="+mn-ea"/>
                <a:cs typeface="+mn-cs"/>
              </a:rPr>
              <a:t>SKStoreProductViewController</a:t>
            </a:r>
            <a:r>
              <a:rPr lang="ko-KR" altLang="en-US" sz="1200" kern="1200">
                <a:solidFill>
                  <a:schemeClr val="tx1"/>
                </a:solidFill>
                <a:effectLst/>
                <a:latin typeface="+mn-lt"/>
                <a:ea typeface="+mn-ea"/>
                <a:cs typeface="+mn-cs"/>
              </a:rPr>
              <a:t>의 </a:t>
            </a:r>
            <a:r>
              <a:rPr lang="en-US" altLang="ko-KR" sz="1200" kern="1200" err="1">
                <a:solidFill>
                  <a:schemeClr val="tx1"/>
                </a:solidFill>
                <a:effectLst/>
                <a:latin typeface="+mn-lt"/>
                <a:ea typeface="+mn-ea"/>
                <a:cs typeface="+mn-cs"/>
              </a:rPr>
              <a:t>loadProductWithParameter</a:t>
            </a:r>
            <a:r>
              <a:rPr lang="ko-KR" altLang="en-US" sz="1200" kern="1200">
                <a:solidFill>
                  <a:schemeClr val="tx1"/>
                </a:solidFill>
                <a:effectLst/>
                <a:latin typeface="+mn-lt"/>
                <a:ea typeface="+mn-ea"/>
                <a:cs typeface="+mn-cs"/>
              </a:rPr>
              <a:t> </a:t>
            </a:r>
            <a:r>
              <a:rPr lang="ko-KR" altLang="en-US" sz="1200" kern="1200" err="1">
                <a:solidFill>
                  <a:schemeClr val="tx1"/>
                </a:solidFill>
                <a:effectLst/>
                <a:latin typeface="+mn-lt"/>
                <a:ea typeface="+mn-ea"/>
                <a:cs typeface="+mn-cs"/>
              </a:rPr>
              <a:t>메소드를</a:t>
            </a:r>
            <a:r>
              <a:rPr lang="ko-KR" altLang="en-US" sz="1200" kern="1200">
                <a:solidFill>
                  <a:schemeClr val="tx1"/>
                </a:solidFill>
                <a:effectLst/>
                <a:latin typeface="+mn-lt"/>
                <a:ea typeface="+mn-ea"/>
                <a:cs typeface="+mn-cs"/>
              </a:rPr>
              <a:t> </a:t>
            </a:r>
            <a:r>
              <a:rPr lang="ko-KR" altLang="en-US" sz="1200" kern="1200" err="1">
                <a:solidFill>
                  <a:schemeClr val="tx1"/>
                </a:solidFill>
                <a:effectLst/>
                <a:latin typeface="+mn-lt"/>
                <a:ea typeface="+mn-ea"/>
                <a:cs typeface="+mn-cs"/>
              </a:rPr>
              <a:t>호출할때</a:t>
            </a:r>
            <a:r>
              <a:rPr lang="ko-KR" altLang="en-US" sz="1200" kern="1200">
                <a:solidFill>
                  <a:schemeClr val="tx1"/>
                </a:solidFill>
                <a:effectLst/>
                <a:latin typeface="+mn-lt"/>
                <a:ea typeface="+mn-ea"/>
                <a:cs typeface="+mn-cs"/>
              </a:rPr>
              <a:t> </a:t>
            </a:r>
            <a:r>
              <a:rPr lang="en" altLang="ko-Kore-KR" sz="1200" b="0" i="0" u="sng" kern="1200">
                <a:solidFill>
                  <a:schemeClr val="tx1"/>
                </a:solidFill>
                <a:effectLst/>
                <a:latin typeface="+mn-lt"/>
                <a:ea typeface="+mn-ea"/>
                <a:cs typeface="+mn-cs"/>
                <a:hlinkClick r:id="rId4"/>
              </a:rPr>
              <a:t>SKStoreProductParameterITunesItemIdentifier</a:t>
            </a:r>
            <a:endParaRPr kumimoji="1" lang="en-US" altLang="ko-K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kern="1200">
                <a:solidFill>
                  <a:schemeClr val="tx1"/>
                </a:solidFill>
                <a:effectLst/>
                <a:latin typeface="+mn-lt"/>
                <a:ea typeface="+mn-ea"/>
                <a:cs typeface="+mn-cs"/>
              </a:rPr>
              <a:t>키를 사용하여 앱</a:t>
            </a:r>
            <a:r>
              <a:rPr kumimoji="1" lang="ko-Kore-KR" altLang="en-US" sz="1200" kern="1200">
                <a:solidFill>
                  <a:schemeClr val="tx1"/>
                </a:solidFill>
                <a:effectLst/>
                <a:latin typeface="+mn-lt"/>
                <a:ea typeface="+mn-ea"/>
                <a:cs typeface="+mn-cs"/>
              </a:rPr>
              <a:t>설치과</a:t>
            </a:r>
            <a:r>
              <a:rPr kumimoji="1" lang="ko-KR" altLang="en-US" sz="1200" kern="1200">
                <a:solidFill>
                  <a:schemeClr val="tx1"/>
                </a:solidFill>
                <a:effectLst/>
                <a:latin typeface="+mn-lt"/>
                <a:ea typeface="+mn-ea"/>
                <a:cs typeface="+mn-cs"/>
              </a:rPr>
              <a:t> 광고 캠페인을 연결한다고 합니다</a:t>
            </a:r>
            <a:r>
              <a:rPr kumimoji="1" lang="en-US" altLang="ko-KR" sz="1200" kern="1200">
                <a:solidFill>
                  <a:schemeClr val="tx1"/>
                </a:solidFill>
                <a:effectLst/>
                <a:latin typeface="+mn-lt"/>
                <a:ea typeface="+mn-ea"/>
                <a:cs typeface="+mn-cs"/>
              </a:rPr>
              <a:t>.</a:t>
            </a:r>
            <a:r>
              <a:rPr lang="en" altLang="ko-Kore-KR" sz="1200" b="0" i="0" u="sng" kern="1200">
                <a:solidFill>
                  <a:schemeClr val="tx1"/>
                </a:solidFill>
                <a:effectLst/>
                <a:latin typeface="+mn-lt"/>
                <a:ea typeface="+mn-ea"/>
                <a:cs typeface="+mn-cs"/>
                <a:hlinkClick r:id="rId4"/>
              </a:rPr>
              <a:t> SKStoreProductParameterITunesItemIdentifier</a:t>
            </a:r>
            <a:r>
              <a:rPr lang="ko-KR" altLang="en-US" sz="1200" b="0" i="0" u="sng" kern="1200" err="1">
                <a:solidFill>
                  <a:schemeClr val="tx1"/>
                </a:solidFill>
                <a:effectLst/>
                <a:latin typeface="+mn-lt"/>
                <a:ea typeface="+mn-ea"/>
                <a:cs typeface="+mn-cs"/>
              </a:rPr>
              <a:t>를</a:t>
            </a:r>
            <a:r>
              <a:rPr lang="ko-KR" altLang="en-US" sz="1200" b="0" i="0" u="sng" kern="1200">
                <a:solidFill>
                  <a:schemeClr val="tx1"/>
                </a:solidFill>
                <a:effectLst/>
                <a:latin typeface="+mn-lt"/>
                <a:ea typeface="+mn-ea"/>
                <a:cs typeface="+mn-cs"/>
              </a:rPr>
              <a:t> 통해 광고할 제품을 식별할 수 있습니다</a:t>
            </a:r>
            <a:r>
              <a:rPr lang="en-US" altLang="ko-KR" sz="1200" b="0" i="0" u="sng"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ko-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ko-KR"/>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24</a:t>
            </a:fld>
            <a:endParaRPr kumimoji="1" lang="ko-Kore-KR" altLang="en-US"/>
          </a:p>
        </p:txBody>
      </p:sp>
    </p:spTree>
    <p:extLst>
      <p:ext uri="{BB962C8B-B14F-4D97-AF65-F5344CB8AC3E}">
        <p14:creationId xmlns:p14="http://schemas.microsoft.com/office/powerpoint/2010/main" val="1466101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ore-KR" altLang="en-US"/>
              <a:t>광고하는</a:t>
            </a:r>
            <a:r>
              <a:rPr kumimoji="1" lang="ko-KR" altLang="en-US"/>
              <a:t> </a:t>
            </a:r>
            <a:r>
              <a:rPr kumimoji="1" lang="ko-Kore-KR" altLang="en-US"/>
              <a:t>앱은</a:t>
            </a:r>
            <a:r>
              <a:rPr kumimoji="1" lang="ko-KR" altLang="en-US"/>
              <a:t> 앱이 처음 실행 될 때  설치 유효성 검사 정보를 제공합니다</a:t>
            </a:r>
            <a:r>
              <a:rPr kumimoji="1" lang="en-US" altLang="ko-KR"/>
              <a:t>.</a:t>
            </a:r>
            <a:r>
              <a:rPr kumimoji="1" lang="ko-KR" altLang="en-US"/>
              <a:t> </a:t>
            </a:r>
            <a:endParaRPr kumimoji="1" lang="en-US" altLang="ko-KR"/>
          </a:p>
          <a:p>
            <a:r>
              <a:rPr lang="en" altLang="ko-Kore-KR" sz="1200" err="1">
                <a:solidFill>
                  <a:srgbClr val="41A1C0"/>
                </a:solidFill>
                <a:latin typeface="Menlo" panose="020B0609030804020204" pitchFamily="49" charset="0"/>
              </a:rPr>
              <a:t>registerAppForAdNetworkAttribution</a:t>
            </a:r>
            <a:r>
              <a:rPr lang="ko-KR" altLang="en-US" sz="1200" err="1">
                <a:solidFill>
                  <a:srgbClr val="41A1C0"/>
                </a:solidFill>
                <a:latin typeface="Menlo" panose="020B0609030804020204" pitchFamily="49" charset="0"/>
              </a:rPr>
              <a:t>를</a:t>
            </a:r>
            <a:r>
              <a:rPr lang="ko-KR" altLang="en-US" sz="1200">
                <a:solidFill>
                  <a:srgbClr val="41A1C0"/>
                </a:solidFill>
                <a:latin typeface="Menlo" panose="020B0609030804020204" pitchFamily="49" charset="0"/>
              </a:rPr>
              <a:t> 호출해 </a:t>
            </a:r>
            <a:r>
              <a:rPr kumimoji="1" lang="ko-KR" altLang="en-US"/>
              <a:t>사용자가 광고의 결과로 이 앱을 설치하고 실행했음을 확인하는 암호화 서명된 데이터의 설치 </a:t>
            </a:r>
            <a:r>
              <a:rPr kumimoji="1" lang="ko-KR" altLang="en-US" err="1"/>
              <a:t>알람을</a:t>
            </a:r>
            <a:r>
              <a:rPr kumimoji="1" lang="ko-KR" altLang="en-US"/>
              <a:t> 생성하고</a:t>
            </a:r>
            <a:r>
              <a:rPr kumimoji="1" lang="en-US" altLang="ko-KR"/>
              <a:t>,</a:t>
            </a:r>
          </a:p>
          <a:p>
            <a:r>
              <a:rPr lang="en" altLang="ko-Kore-KR" sz="1200" err="1">
                <a:solidFill>
                  <a:srgbClr val="41A1C0"/>
                </a:solidFill>
                <a:latin typeface="Menlo" panose="020B0609030804020204" pitchFamily="49" charset="0"/>
              </a:rPr>
              <a:t>updateConversionValue</a:t>
            </a:r>
            <a:r>
              <a:rPr lang="ko-KR" altLang="en-US" sz="1200">
                <a:solidFill>
                  <a:srgbClr val="41A1C0"/>
                </a:solidFill>
                <a:latin typeface="Menlo" panose="020B0609030804020204" pitchFamily="49" charset="0"/>
              </a:rPr>
              <a:t>을 통해 업데이트 할 시간을 정해</a:t>
            </a:r>
            <a:r>
              <a:rPr kumimoji="1" lang="ko-KR" altLang="en-US"/>
              <a:t> </a:t>
            </a:r>
            <a:r>
              <a:rPr kumimoji="1" lang="en-US" altLang="ko-KR"/>
              <a:t>24</a:t>
            </a:r>
            <a:r>
              <a:rPr kumimoji="1" lang="ko-KR" altLang="en-US"/>
              <a:t>시간 타이머가 만료되기전에 다시 호출하여 </a:t>
            </a:r>
            <a:r>
              <a:rPr kumimoji="1" lang="ko-KR" altLang="en-US" err="1"/>
              <a:t>여러번</a:t>
            </a:r>
            <a:r>
              <a:rPr kumimoji="1" lang="ko-KR" altLang="en-US"/>
              <a:t> 수행할 수 있습니다</a:t>
            </a:r>
            <a:r>
              <a:rPr kumimoji="1" lang="en-US" altLang="ko-KR"/>
              <a:t>.</a:t>
            </a:r>
          </a:p>
          <a:p>
            <a:r>
              <a:rPr kumimoji="1" lang="ko-KR" altLang="en-US"/>
              <a:t>기기는 타이머가 만료되면 광고 네트워크의 </a:t>
            </a:r>
            <a:r>
              <a:rPr kumimoji="1" lang="ko-KR" altLang="en-US" err="1"/>
              <a:t>포스트백</a:t>
            </a:r>
            <a:r>
              <a:rPr kumimoji="1" lang="ko-KR" altLang="en-US"/>
              <a:t> </a:t>
            </a:r>
            <a:r>
              <a:rPr kumimoji="1" lang="en-US" altLang="ko-KR"/>
              <a:t>URL</a:t>
            </a:r>
            <a:r>
              <a:rPr kumimoji="1" lang="ko-KR" altLang="en-US"/>
              <a:t>로 설치 </a:t>
            </a:r>
            <a:r>
              <a:rPr kumimoji="1" lang="ko-KR" altLang="en-US" err="1"/>
              <a:t>알람을</a:t>
            </a:r>
            <a:r>
              <a:rPr kumimoji="1" lang="ko-KR" altLang="en-US"/>
              <a:t> 보냅니다</a:t>
            </a:r>
            <a:r>
              <a:rPr kumimoji="1" lang="en-US" altLang="ko-KR"/>
              <a:t>.</a:t>
            </a:r>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25</a:t>
            </a:fld>
            <a:endParaRPr kumimoji="1" lang="ko-Kore-KR" altLang="en-US"/>
          </a:p>
        </p:txBody>
      </p:sp>
    </p:spTree>
    <p:extLst>
      <p:ext uri="{BB962C8B-B14F-4D97-AF65-F5344CB8AC3E}">
        <p14:creationId xmlns:p14="http://schemas.microsoft.com/office/powerpoint/2010/main" val="424399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앱에 광고가 있거나 앱이 다른 앱에서 광고되는 경우 </a:t>
            </a:r>
            <a:r>
              <a:rPr kumimoji="1" lang="en-US" altLang="ko-KR" err="1"/>
              <a:t>SKAdNetwork</a:t>
            </a:r>
            <a:r>
              <a:rPr kumimoji="1" lang="ko-KR" altLang="en-US" err="1"/>
              <a:t>를</a:t>
            </a:r>
            <a:r>
              <a:rPr kumimoji="1" lang="ko-KR" altLang="en-US"/>
              <a:t> 지원하는 </a:t>
            </a:r>
            <a:r>
              <a:rPr kumimoji="1" lang="en-US" altLang="ko-KR" err="1"/>
              <a:t>ADNetwork</a:t>
            </a:r>
            <a:r>
              <a:rPr kumimoji="1" lang="ko-KR" altLang="en-US" err="1"/>
              <a:t>를</a:t>
            </a:r>
            <a:r>
              <a:rPr kumimoji="1" lang="ko-KR" altLang="en-US"/>
              <a:t> 선택하면 추적 권한을 요청하지 </a:t>
            </a:r>
            <a:r>
              <a:rPr kumimoji="1" lang="ko-KR" altLang="en-US" err="1"/>
              <a:t>않아도되고</a:t>
            </a:r>
            <a:r>
              <a:rPr kumimoji="1" lang="ko-KR" altLang="en-US"/>
              <a:t> 사용자 추적 선택에 관계없이 전환 데이터를 얻을 수 있습니다</a:t>
            </a:r>
            <a:r>
              <a:rPr kumimoji="1" lang="en-US" altLang="ko-KR"/>
              <a:t>.]</a:t>
            </a:r>
          </a:p>
          <a:p>
            <a:r>
              <a:rPr kumimoji="1" lang="en-US" altLang="ko-KR"/>
              <a:t>developer</a:t>
            </a:r>
            <a:r>
              <a:rPr kumimoji="1" lang="en-US" altLang="ko-KR" err="1"/>
              <a:t>.apple.com</a:t>
            </a:r>
            <a:r>
              <a:rPr kumimoji="1" lang="ko-KR" altLang="en-US" err="1"/>
              <a:t>으로</a:t>
            </a:r>
            <a:r>
              <a:rPr kumimoji="1" lang="ko-KR" altLang="en-US"/>
              <a:t> 이동하여 </a:t>
            </a:r>
            <a:r>
              <a:rPr kumimoji="1" lang="en-US" altLang="ko-KR" err="1"/>
              <a:t>SKAdNetwork</a:t>
            </a:r>
            <a:r>
              <a:rPr kumimoji="1" lang="ko-KR" altLang="en-US" err="1"/>
              <a:t>를</a:t>
            </a:r>
            <a:r>
              <a:rPr kumimoji="1" lang="ko-KR" altLang="en-US"/>
              <a:t> 채택하는 방법을 알아보십시오</a:t>
            </a:r>
            <a:r>
              <a:rPr kumimoji="1" lang="en-US" altLang="ko-KR"/>
              <a:t>.</a:t>
            </a:r>
          </a:p>
          <a:p>
            <a:r>
              <a:rPr kumimoji="1" lang="en-US" altLang="ko-KR" err="1"/>
              <a:t>SKAdNetwork</a:t>
            </a:r>
            <a:r>
              <a:rPr kumimoji="1" lang="en-US" altLang="ko-KR"/>
              <a:t> </a:t>
            </a:r>
            <a:r>
              <a:rPr kumimoji="1" lang="ko-KR" altLang="en-US"/>
              <a:t>및 채택에 대한 자세한 내용은 </a:t>
            </a:r>
            <a:r>
              <a:rPr kumimoji="1" lang="en-US" altLang="ko-KR"/>
              <a:t>＇What’s new with in-app purchase’</a:t>
            </a:r>
            <a:r>
              <a:rPr kumimoji="1" lang="ko-KR" altLang="en-US"/>
              <a:t>세션에서도 </a:t>
            </a:r>
            <a:r>
              <a:rPr kumimoji="1" lang="ko-KR" altLang="en-US" err="1"/>
              <a:t>확인가능합니다</a:t>
            </a:r>
            <a:r>
              <a:rPr kumimoji="1" lang="en-US" altLang="ko-KR"/>
              <a:t>.</a:t>
            </a:r>
          </a:p>
          <a:p>
            <a:endParaRPr kumimoji="1" lang="en-US" altLang="ko-KR"/>
          </a:p>
          <a:p>
            <a:r>
              <a:rPr kumimoji="1" lang="en-US" altLang="ko-KR"/>
              <a:t>-----</a:t>
            </a:r>
          </a:p>
          <a:p>
            <a:endParaRPr kumimoji="1" lang="en-US" altLang="ko-KR"/>
          </a:p>
          <a:p>
            <a:endParaRPr kumimoji="1" lang="en-US" altLang="ko-KR"/>
          </a:p>
          <a:p>
            <a:r>
              <a:rPr kumimoji="1" lang="en-US" altLang="ko-KR"/>
              <a:t>The ad network puts these pieces together and informs the developer who bought the ad that Campaign 89 in the news app resulted in a successful conversion.</a:t>
            </a:r>
          </a:p>
          <a:p>
            <a:r>
              <a:rPr kumimoji="1" lang="en-US" altLang="ko-KR"/>
              <a:t> [</a:t>
            </a:r>
            <a:r>
              <a:rPr kumimoji="1" lang="ko-KR" altLang="en-US"/>
              <a:t>광고 </a:t>
            </a:r>
            <a:r>
              <a:rPr kumimoji="1" lang="ko-KR" altLang="en-US" err="1"/>
              <a:t>네트워크는이</a:t>
            </a:r>
            <a:r>
              <a:rPr kumimoji="1" lang="ko-KR" altLang="en-US"/>
              <a:t> 조각들을 모아 광고를 구매 한 개발자에게 뉴스 앱의 </a:t>
            </a:r>
            <a:r>
              <a:rPr kumimoji="1" lang="en-US" altLang="ko-KR"/>
              <a:t>Campaign 89</a:t>
            </a:r>
            <a:r>
              <a:rPr kumimoji="1" lang="ko-KR" altLang="en-US"/>
              <a:t>가 성공적인 전환을 가져 왔다는 사실을 알립니다</a:t>
            </a:r>
            <a:r>
              <a:rPr kumimoji="1" lang="en-US" altLang="ko-KR"/>
              <a:t>.]</a:t>
            </a:r>
          </a:p>
          <a:p>
            <a:endParaRPr kumimoji="1" lang="en-US" altLang="ko-KR"/>
          </a:p>
          <a:p>
            <a:r>
              <a:rPr kumimoji="1" lang="en-US" altLang="ko-KR"/>
              <a:t>So what does the ad network learn? </a:t>
            </a:r>
          </a:p>
          <a:p>
            <a:r>
              <a:rPr kumimoji="1" lang="en-US" altLang="ko-KR"/>
              <a:t>[</a:t>
            </a:r>
            <a:r>
              <a:rPr kumimoji="1" lang="ko-KR" altLang="en-US"/>
              <a:t>그렇다면 광고 네트워크는 무엇을 배우나요</a:t>
            </a:r>
            <a:r>
              <a:rPr kumimoji="1" lang="en-US" altLang="ko-KR"/>
              <a:t>?] </a:t>
            </a:r>
          </a:p>
          <a:p>
            <a:endParaRPr kumimoji="1" lang="en-US" altLang="ko-KR"/>
          </a:p>
          <a:p>
            <a:r>
              <a:rPr kumimoji="1" lang="en-US" altLang="ko-KR"/>
              <a:t>They learn a lot. </a:t>
            </a:r>
          </a:p>
          <a:p>
            <a:r>
              <a:rPr kumimoji="1" lang="en-US" altLang="ko-KR"/>
              <a:t>[</a:t>
            </a:r>
            <a:r>
              <a:rPr kumimoji="1" lang="ko-KR" altLang="en-US"/>
              <a:t>그들은 많이 배웁니다</a:t>
            </a:r>
            <a:r>
              <a:rPr kumimoji="1" lang="en-US" altLang="ko-KR"/>
              <a:t>.] </a:t>
            </a:r>
          </a:p>
          <a:p>
            <a:endParaRPr kumimoji="1" lang="en-US" altLang="ko-KR"/>
          </a:p>
          <a:p>
            <a:r>
              <a:rPr kumimoji="1" lang="en-US" altLang="ko-KR"/>
              <a:t>They learn that this user has installed both the news app and your app, that they clicked on this ad, and that the conversion was successful. </a:t>
            </a:r>
          </a:p>
          <a:p>
            <a:r>
              <a:rPr kumimoji="1" lang="en-US" altLang="ko-KR"/>
              <a:t>[</a:t>
            </a:r>
            <a:r>
              <a:rPr kumimoji="1" lang="ko-KR" altLang="en-US"/>
              <a:t>이 사용자가 뉴스 앱과 앱을 모두 </a:t>
            </a:r>
            <a:r>
              <a:rPr kumimoji="1" lang="ko-KR" altLang="en-US" err="1"/>
              <a:t>설치했으며이</a:t>
            </a:r>
            <a:r>
              <a:rPr kumimoji="1" lang="ko-KR" altLang="en-US"/>
              <a:t> 광고를 클릭했으며 전환이 성공했음을 </a:t>
            </a:r>
            <a:r>
              <a:rPr kumimoji="1" lang="ko-KR" altLang="en-US" err="1"/>
              <a:t>알게됩니다</a:t>
            </a:r>
            <a:r>
              <a:rPr kumimoji="1" lang="en-US" altLang="ko-KR"/>
              <a:t>.]</a:t>
            </a:r>
          </a:p>
          <a:p>
            <a:endParaRPr kumimoji="1" lang="en-US" altLang="ko-KR"/>
          </a:p>
          <a:p>
            <a:r>
              <a:rPr kumimoji="1" lang="en-US" altLang="ko-KR"/>
              <a:t>Now let's see what this would look like without tracking. </a:t>
            </a:r>
          </a:p>
          <a:p>
            <a:r>
              <a:rPr kumimoji="1" lang="en-US" altLang="ko-KR"/>
              <a:t>[</a:t>
            </a:r>
            <a:r>
              <a:rPr kumimoji="1" lang="ko-KR" altLang="en-US"/>
              <a:t>이제 이것이 추적하지 않고 어떻게 보이는지 봅시다</a:t>
            </a:r>
            <a:r>
              <a:rPr kumimoji="1" lang="en-US" altLang="ko-KR"/>
              <a:t>.]</a:t>
            </a:r>
          </a:p>
          <a:p>
            <a:endParaRPr kumimoji="1" lang="en-US" altLang="ko-KR"/>
          </a:p>
          <a:p>
            <a:r>
              <a:rPr kumimoji="1" lang="en-US" altLang="ko-KR"/>
              <a:t>If the user denies permission to track, the user IDs here are gone, so the ad network isn't able to learn anything about the conversion. </a:t>
            </a:r>
          </a:p>
          <a:p>
            <a:r>
              <a:rPr kumimoji="1" lang="en-US" altLang="ko-KR"/>
              <a:t>[</a:t>
            </a:r>
            <a:r>
              <a:rPr kumimoji="1" lang="ko-KR" altLang="en-US"/>
              <a:t>사용자가 추적 권한을 거부하면 </a:t>
            </a:r>
            <a:r>
              <a:rPr kumimoji="1" lang="ko-KR" altLang="en-US" err="1"/>
              <a:t>여기에있는</a:t>
            </a:r>
            <a:r>
              <a:rPr kumimoji="1" lang="ko-KR" altLang="en-US"/>
              <a:t> 사용자 </a:t>
            </a:r>
            <a:r>
              <a:rPr kumimoji="1" lang="en-US" altLang="ko-KR"/>
              <a:t>ID</a:t>
            </a:r>
            <a:r>
              <a:rPr kumimoji="1" lang="ko-KR" altLang="en-US"/>
              <a:t>가 사라 지므로 광고 네트워크는 전환에 대해 아무것도 알 수 없습니다</a:t>
            </a:r>
            <a:r>
              <a:rPr kumimoji="1" lang="en-US" altLang="ko-KR"/>
              <a:t>.]</a:t>
            </a:r>
          </a:p>
          <a:p>
            <a:endParaRPr kumimoji="1" lang="en-US" altLang="ko-KR"/>
          </a:p>
          <a:p>
            <a:r>
              <a:rPr kumimoji="1" lang="en-US" altLang="ko-KR"/>
              <a:t>This is a problem for conversion measurement the traditional way.</a:t>
            </a:r>
          </a:p>
          <a:p>
            <a:r>
              <a:rPr kumimoji="1" lang="en-US" altLang="ko-KR"/>
              <a:t> [</a:t>
            </a:r>
            <a:r>
              <a:rPr kumimoji="1" lang="ko-KR" altLang="en-US"/>
              <a:t>이것은 전통적인 방식으로 전환 측정의 문제입니다</a:t>
            </a:r>
            <a:r>
              <a:rPr kumimoji="1" lang="en-US" altLang="ko-KR"/>
              <a:t>.]</a:t>
            </a:r>
          </a:p>
          <a:p>
            <a:endParaRPr kumimoji="1" lang="en-US" altLang="ko-KR"/>
          </a:p>
          <a:p>
            <a:r>
              <a:rPr kumimoji="1" lang="en-US" altLang="ko-KR"/>
              <a:t>But the ad network is only trying to measure conversions, which don't include user-specific information. </a:t>
            </a:r>
          </a:p>
          <a:p>
            <a:r>
              <a:rPr kumimoji="1" lang="en-US" altLang="ko-KR"/>
              <a:t>[</a:t>
            </a:r>
            <a:r>
              <a:rPr kumimoji="1" lang="ko-KR" altLang="en-US"/>
              <a:t>그러나 광고 네트워크는 사용자 별 정보를 포함하지 않는 전환 만 </a:t>
            </a:r>
            <a:r>
              <a:rPr kumimoji="1" lang="ko-KR" altLang="en-US" err="1"/>
              <a:t>측정하려고합니다</a:t>
            </a:r>
            <a:r>
              <a:rPr kumimoji="1" lang="en-US" altLang="ko-KR"/>
              <a:t>.] </a:t>
            </a:r>
          </a:p>
          <a:p>
            <a:endParaRPr kumimoji="1" lang="en-US" altLang="ko-KR"/>
          </a:p>
          <a:p>
            <a:r>
              <a:rPr kumimoji="1" lang="en-US" altLang="ko-KR"/>
              <a:t>We built </a:t>
            </a:r>
            <a:r>
              <a:rPr kumimoji="1" lang="en-US" altLang="ko-KR" err="1"/>
              <a:t>SKAdNetwork</a:t>
            </a:r>
            <a:r>
              <a:rPr kumimoji="1" lang="en-US" altLang="ko-KR"/>
              <a:t> to make it possible to learn just conversion information without user specifics. </a:t>
            </a:r>
          </a:p>
          <a:p>
            <a:r>
              <a:rPr kumimoji="1" lang="en-US" altLang="ko-KR"/>
              <a:t>[</a:t>
            </a:r>
            <a:r>
              <a:rPr kumimoji="1" lang="en-US" altLang="ko-KR" err="1"/>
              <a:t>SKAdNetwork</a:t>
            </a:r>
            <a:r>
              <a:rPr kumimoji="1" lang="ko-KR" altLang="en-US"/>
              <a:t>는 사용자 세부 사항없이 전환 정보 만 학습 할 수 있도록 구축했습니다</a:t>
            </a:r>
            <a:r>
              <a:rPr kumimoji="1" lang="en-US" altLang="ko-KR"/>
              <a:t>.]</a:t>
            </a:r>
          </a:p>
          <a:p>
            <a:endParaRPr kumimoji="1" lang="en-US" altLang="ko-KR"/>
          </a:p>
          <a:p>
            <a:r>
              <a:rPr kumimoji="1" lang="en-US" altLang="ko-KR"/>
              <a:t>Let's take a look at how this works under the hood. [</a:t>
            </a:r>
            <a:r>
              <a:rPr kumimoji="1" lang="ko-KR" altLang="en-US"/>
              <a:t>이것이 어떻게 작동하는지 살펴 보겠습니다</a:t>
            </a:r>
            <a:r>
              <a:rPr kumimoji="1" lang="en-US" altLang="ko-KR"/>
              <a:t>.]</a:t>
            </a:r>
          </a:p>
          <a:p>
            <a:endParaRPr kumimoji="1" lang="en-US" altLang="ko-KR"/>
          </a:p>
          <a:p>
            <a:r>
              <a:rPr kumimoji="1" lang="en-US" altLang="ko-KR"/>
              <a:t>Instead of the ad SDK calling the ad network directly, let's have it call the </a:t>
            </a:r>
            <a:r>
              <a:rPr kumimoji="1" lang="en-US" altLang="ko-KR" err="1"/>
              <a:t>StoreKit</a:t>
            </a:r>
            <a:r>
              <a:rPr kumimoji="1" lang="en-US" altLang="ko-KR"/>
              <a:t> framework on-device and pass it the campaign ID.</a:t>
            </a:r>
          </a:p>
          <a:p>
            <a:r>
              <a:rPr kumimoji="1" lang="en-US" altLang="ko-KR"/>
              <a:t> [</a:t>
            </a:r>
            <a:r>
              <a:rPr kumimoji="1" lang="ko-KR" altLang="en-US"/>
              <a:t>광고 </a:t>
            </a:r>
            <a:r>
              <a:rPr kumimoji="1" lang="en-US" altLang="ko-KR"/>
              <a:t>SDK</a:t>
            </a:r>
            <a:r>
              <a:rPr kumimoji="1" lang="ko-KR" altLang="en-US"/>
              <a:t>가 광고 네트워크를 직접 호출하는 대신 기기에서 </a:t>
            </a:r>
            <a:r>
              <a:rPr kumimoji="1" lang="en-US" altLang="ko-KR" err="1"/>
              <a:t>StoreKit</a:t>
            </a:r>
            <a:r>
              <a:rPr kumimoji="1" lang="en-US" altLang="ko-KR"/>
              <a:t> </a:t>
            </a:r>
            <a:r>
              <a:rPr kumimoji="1" lang="ko-KR" altLang="en-US"/>
              <a:t>프레임 워크를 호출하고 캠페인 </a:t>
            </a:r>
            <a:r>
              <a:rPr kumimoji="1" lang="en-US" altLang="ko-KR"/>
              <a:t>ID</a:t>
            </a:r>
            <a:r>
              <a:rPr kumimoji="1" lang="ko-KR" altLang="en-US" err="1"/>
              <a:t>를</a:t>
            </a:r>
            <a:r>
              <a:rPr kumimoji="1" lang="ko-KR" altLang="en-US"/>
              <a:t> </a:t>
            </a:r>
            <a:r>
              <a:rPr kumimoji="1" lang="ko-KR" altLang="en-US" err="1"/>
              <a:t>전달하도록합니다</a:t>
            </a:r>
            <a:r>
              <a:rPr kumimoji="1" lang="en-US" altLang="ko-KR"/>
              <a:t>.] </a:t>
            </a:r>
          </a:p>
          <a:p>
            <a:endParaRPr kumimoji="1" lang="en-US" altLang="ko-KR"/>
          </a:p>
          <a:p>
            <a:r>
              <a:rPr kumimoji="1" lang="en-US" altLang="ko-KR"/>
              <a:t>This information is stored by the App Store client, which also records the app download. </a:t>
            </a:r>
          </a:p>
          <a:p>
            <a:r>
              <a:rPr kumimoji="1" lang="en-US" altLang="ko-KR"/>
              <a:t>[</a:t>
            </a:r>
            <a:r>
              <a:rPr kumimoji="1" lang="ko-KR" altLang="en-US"/>
              <a:t>이 정보는 앱 다운로드를 기록하는 </a:t>
            </a:r>
            <a:r>
              <a:rPr kumimoji="1" lang="en-US" altLang="ko-KR"/>
              <a:t>App Store </a:t>
            </a:r>
            <a:r>
              <a:rPr kumimoji="1" lang="ko-KR" altLang="en-US"/>
              <a:t>클라이언트에 의해 저장됩니다</a:t>
            </a:r>
            <a:r>
              <a:rPr kumimoji="1" lang="en-US" altLang="ko-KR"/>
              <a:t>.]</a:t>
            </a:r>
          </a:p>
          <a:p>
            <a:endParaRPr kumimoji="1" lang="en-US" altLang="ko-KR"/>
          </a:p>
          <a:p>
            <a:r>
              <a:rPr kumimoji="1" lang="en-US" altLang="ko-KR"/>
              <a:t>When the app is launched, the ad network inside your app needs to tell </a:t>
            </a:r>
            <a:r>
              <a:rPr kumimoji="1" lang="en-US" altLang="ko-KR" err="1"/>
              <a:t>StoreKit</a:t>
            </a:r>
            <a:r>
              <a:rPr kumimoji="1" lang="en-US" altLang="ko-KR"/>
              <a:t> that it has been successfully launched, which in turn informs the App Store client.</a:t>
            </a:r>
          </a:p>
          <a:p>
            <a:r>
              <a:rPr kumimoji="1" lang="en-US" altLang="ko-KR"/>
              <a:t> [</a:t>
            </a:r>
            <a:r>
              <a:rPr kumimoji="1" lang="ko-KR" altLang="en-US"/>
              <a:t>앱이 시작되면 앱 내부의 광고 네트워크가 </a:t>
            </a:r>
            <a:r>
              <a:rPr kumimoji="1" lang="en-US" altLang="ko-KR" err="1"/>
              <a:t>StoreKit</a:t>
            </a:r>
            <a:r>
              <a:rPr kumimoji="1" lang="ko-KR" altLang="en-US"/>
              <a:t>에 성공적으로 시작되었음을 </a:t>
            </a:r>
            <a:r>
              <a:rPr kumimoji="1" lang="ko-KR" altLang="en-US" err="1"/>
              <a:t>알려야합니다</a:t>
            </a:r>
            <a:r>
              <a:rPr kumimoji="1" lang="en-US" altLang="ko-KR"/>
              <a:t>. </a:t>
            </a:r>
            <a:r>
              <a:rPr kumimoji="1" lang="ko-KR" altLang="en-US"/>
              <a:t>그러면 </a:t>
            </a:r>
            <a:r>
              <a:rPr kumimoji="1" lang="en-US" altLang="ko-KR"/>
              <a:t>App Store </a:t>
            </a:r>
            <a:r>
              <a:rPr kumimoji="1" lang="ko-KR" altLang="en-US"/>
              <a:t>클라이언트에 알립니다</a:t>
            </a:r>
            <a:r>
              <a:rPr kumimoji="1" lang="en-US" altLang="ko-KR"/>
              <a:t>.]</a:t>
            </a:r>
          </a:p>
          <a:p>
            <a:endParaRPr kumimoji="1" lang="en-US" altLang="ko-KR"/>
          </a:p>
          <a:p>
            <a:r>
              <a:rPr kumimoji="1" lang="en-US" altLang="ko-KR"/>
              <a:t>To prevent a unique combination of the source and destination app from identifying a user, the conversion data is sent to Apple, which checks if a sufficient number of other users have made this same conversion. </a:t>
            </a:r>
          </a:p>
          <a:p>
            <a:r>
              <a:rPr kumimoji="1" lang="en-US" altLang="ko-KR"/>
              <a:t>[</a:t>
            </a:r>
            <a:r>
              <a:rPr kumimoji="1" lang="ko-KR" altLang="en-US"/>
              <a:t>소스 및 대상 앱의 고유 한 조합이 사용자를 식별하는 것을 방지하기 위해 전환 데이터가 </a:t>
            </a:r>
            <a:r>
              <a:rPr kumimoji="1" lang="en-US" altLang="ko-KR"/>
              <a:t>Apple</a:t>
            </a:r>
            <a:r>
              <a:rPr kumimoji="1" lang="ko-KR" altLang="en-US"/>
              <a:t>로 전송되어 충분한 수의 다른 사용자가 동일한 전환을 수행했는지 확인합니다</a:t>
            </a:r>
            <a:r>
              <a:rPr kumimoji="1" lang="en-US" altLang="ko-KR"/>
              <a:t>.] </a:t>
            </a:r>
          </a:p>
          <a:p>
            <a:endParaRPr kumimoji="1" lang="en-US" altLang="ko-KR"/>
          </a:p>
          <a:p>
            <a:r>
              <a:rPr kumimoji="1" lang="en-US" altLang="ko-KR"/>
              <a:t>If the check passes, the device is notified so that it can send the conversion data to the ad network, reporting a successful conversion from the news app to your app via the campaign you ran. </a:t>
            </a:r>
          </a:p>
          <a:p>
            <a:r>
              <a:rPr kumimoji="1" lang="en-US" altLang="ko-KR"/>
              <a:t>[</a:t>
            </a:r>
            <a:r>
              <a:rPr kumimoji="1" lang="ko-KR" altLang="en-US"/>
              <a:t>확인을 통과하면 광고 네트워크에 전환 데이터를 보낼 수 있도록 기기에 알림이 전송되고 실행 한 캠페인을 통해 뉴스 앱에서 앱으로의 성공적인 </a:t>
            </a:r>
            <a:r>
              <a:rPr kumimoji="1" lang="ko-KR" altLang="en-US" err="1"/>
              <a:t>전환이보고됩니다</a:t>
            </a:r>
            <a:r>
              <a:rPr kumimoji="1" lang="en-US" altLang="ko-KR"/>
              <a:t>.] </a:t>
            </a:r>
          </a:p>
          <a:p>
            <a:endParaRPr kumimoji="1" lang="en-US" altLang="ko-KR"/>
          </a:p>
          <a:p>
            <a:r>
              <a:rPr kumimoji="1" lang="en-US" altLang="ko-KR"/>
              <a:t>And to ensure the integrity of this information, cryptographic signatures are used throughout. </a:t>
            </a:r>
          </a:p>
          <a:p>
            <a:r>
              <a:rPr kumimoji="1" lang="en-US" altLang="ko-KR"/>
              <a:t>[</a:t>
            </a:r>
            <a:r>
              <a:rPr kumimoji="1" lang="ko-KR" altLang="en-US" err="1"/>
              <a:t>그리고이</a:t>
            </a:r>
            <a:r>
              <a:rPr kumimoji="1" lang="ko-KR" altLang="en-US"/>
              <a:t> 정보의 무결성을 보장하기 위해 암호화 서명이 전체적으로 사용됩니다</a:t>
            </a:r>
            <a:r>
              <a:rPr kumimoji="1" lang="en-US" altLang="ko-KR"/>
              <a:t>.]</a:t>
            </a:r>
          </a:p>
          <a:p>
            <a:endParaRPr kumimoji="1" lang="en-US" altLang="ko-KR"/>
          </a:p>
          <a:p>
            <a:r>
              <a:rPr kumimoji="1" lang="en-US" altLang="ko-KR"/>
              <a:t>Now let's look at what the ad network learns here-- only that Campaign 89 led a number of users from the news app to your app, which is what they were trying to measure all along. </a:t>
            </a:r>
          </a:p>
          <a:p>
            <a:r>
              <a:rPr kumimoji="1" lang="en-US" altLang="ko-KR"/>
              <a:t>[</a:t>
            </a:r>
            <a:r>
              <a:rPr kumimoji="1" lang="ko-KR" altLang="en-US"/>
              <a:t>이제 여기에서 광고 네트워크가 무엇을 배웠는지 살펴 보겠습니다</a:t>
            </a:r>
            <a:r>
              <a:rPr kumimoji="1" lang="en-US" altLang="ko-KR"/>
              <a:t>. Campaign 89</a:t>
            </a:r>
            <a:r>
              <a:rPr kumimoji="1" lang="ko-KR" altLang="en-US"/>
              <a:t>만이 뉴스 앱에서 귀하의 앱으로 많은 사용자를 유도했습니다</a:t>
            </a:r>
            <a:r>
              <a:rPr kumimoji="1" lang="en-US" altLang="ko-KR"/>
              <a:t>.]</a:t>
            </a:r>
          </a:p>
          <a:p>
            <a:endParaRPr kumimoji="1" lang="en-US" altLang="ko-KR"/>
          </a:p>
          <a:p>
            <a:r>
              <a:rPr kumimoji="1" lang="en-US" altLang="ko-KR" err="1"/>
              <a:t>SKAdNetwork</a:t>
            </a:r>
            <a:r>
              <a:rPr kumimoji="1" lang="en-US" altLang="ko-KR"/>
              <a:t> is a great example of applying privacy engineering techniques, building creative technical solutions to bridge the gap between features and privacy. </a:t>
            </a:r>
          </a:p>
          <a:p>
            <a:r>
              <a:rPr kumimoji="1" lang="en-US" altLang="ko-KR"/>
              <a:t>[</a:t>
            </a:r>
            <a:r>
              <a:rPr kumimoji="1" lang="en-US" altLang="ko-KR" err="1"/>
              <a:t>SKAdNetwork</a:t>
            </a:r>
            <a:r>
              <a:rPr kumimoji="1" lang="ko-KR" altLang="en-US"/>
              <a:t>는 프라이버시 엔지니어링 기술을 적용하고 기능과 프라이버시 사이의 격차를 해소하기위한 창의적인 기술 솔루션을 구축하는 좋은 예입니다</a:t>
            </a:r>
            <a:r>
              <a:rPr kumimoji="1" lang="en-US" altLang="ko-KR"/>
              <a:t>.]</a:t>
            </a:r>
          </a:p>
          <a:p>
            <a:endParaRPr kumimoji="1" lang="en-US" altLang="ko-KR"/>
          </a:p>
          <a:p>
            <a:r>
              <a:rPr kumimoji="1" lang="en-US" altLang="ko-KR"/>
              <a:t>There are several groups of developers that can take steps to adopt </a:t>
            </a:r>
            <a:r>
              <a:rPr kumimoji="1" lang="en-US" altLang="ko-KR" err="1"/>
              <a:t>SKAdNetwork</a:t>
            </a:r>
            <a:r>
              <a:rPr kumimoji="1" lang="en-US" altLang="ko-KR"/>
              <a:t>. </a:t>
            </a:r>
          </a:p>
          <a:p>
            <a:r>
              <a:rPr kumimoji="1" lang="en-US" altLang="ko-KR"/>
              <a:t>[</a:t>
            </a:r>
            <a:r>
              <a:rPr kumimoji="1" lang="en-US" altLang="ko-KR" err="1"/>
              <a:t>SKAdNetwork</a:t>
            </a:r>
            <a:r>
              <a:rPr kumimoji="1" lang="ko-KR" altLang="en-US" err="1"/>
              <a:t>를</a:t>
            </a:r>
            <a:r>
              <a:rPr kumimoji="1" lang="ko-KR" altLang="en-US"/>
              <a:t> 채택하기 위해 조치를 취할 </a:t>
            </a:r>
            <a:r>
              <a:rPr kumimoji="1" lang="ko-KR" altLang="en-US" err="1"/>
              <a:t>수있는</a:t>
            </a:r>
            <a:r>
              <a:rPr kumimoji="1" lang="ko-KR" altLang="en-US"/>
              <a:t> 여러 개발자 그룹이 있습니다</a:t>
            </a:r>
            <a:r>
              <a:rPr kumimoji="1" lang="en-US" altLang="ko-KR"/>
              <a:t>.]</a:t>
            </a:r>
          </a:p>
          <a:p>
            <a:endParaRPr kumimoji="1" lang="en-US" altLang="ko-KR"/>
          </a:p>
          <a:p>
            <a:r>
              <a:rPr kumimoji="1" lang="en-US" altLang="ko-KR"/>
              <a:t> If you have advertising in your app, or your app is advertised in another app, pick an ad network that supports </a:t>
            </a:r>
            <a:r>
              <a:rPr kumimoji="1" lang="en-US" altLang="ko-KR" err="1"/>
              <a:t>SKAdNetwork</a:t>
            </a:r>
            <a:r>
              <a:rPr kumimoji="1" lang="en-US" altLang="ko-KR"/>
              <a:t> so you don't have to prompt for permission to track and will get conversion data regardless of user tracking choices. </a:t>
            </a:r>
          </a:p>
          <a:p>
            <a:r>
              <a:rPr kumimoji="1" lang="en-US" altLang="ko-KR"/>
              <a:t>[</a:t>
            </a:r>
            <a:r>
              <a:rPr kumimoji="1" lang="ko-KR" altLang="en-US"/>
              <a:t>앱에 광고가 있거나 앱이 다른 앱에서 광고되는 경우 </a:t>
            </a:r>
            <a:r>
              <a:rPr kumimoji="1" lang="en-US" altLang="ko-KR" err="1"/>
              <a:t>SKAdNetwork</a:t>
            </a:r>
            <a:r>
              <a:rPr kumimoji="1" lang="ko-KR" altLang="en-US" err="1"/>
              <a:t>를</a:t>
            </a:r>
            <a:r>
              <a:rPr kumimoji="1" lang="ko-KR" altLang="en-US"/>
              <a:t> 지원하는 광고 네트워크를 선택하면 추적 권한을 요청하지 </a:t>
            </a:r>
            <a:r>
              <a:rPr kumimoji="1" lang="ko-KR" altLang="en-US" err="1"/>
              <a:t>않아도되고</a:t>
            </a:r>
            <a:r>
              <a:rPr kumimoji="1" lang="ko-KR" altLang="en-US"/>
              <a:t> 사용자 추적 선택에 관계없이 전환 데이터를 얻을 수 있습니다</a:t>
            </a:r>
            <a:r>
              <a:rPr kumimoji="1" lang="en-US" altLang="ko-KR"/>
              <a:t>.]</a:t>
            </a:r>
          </a:p>
          <a:p>
            <a:endParaRPr kumimoji="1" lang="en-US" altLang="ko-KR"/>
          </a:p>
          <a:p>
            <a:r>
              <a:rPr kumimoji="1" lang="en-US" altLang="ko-KR"/>
              <a:t> If you're an ad network, go to </a:t>
            </a:r>
            <a:r>
              <a:rPr kumimoji="1" lang="en-US" altLang="ko-KR" err="1"/>
              <a:t>developer.apple.com</a:t>
            </a:r>
            <a:r>
              <a:rPr kumimoji="1" lang="en-US" altLang="ko-KR"/>
              <a:t> to learn how to adopt </a:t>
            </a:r>
            <a:r>
              <a:rPr kumimoji="1" lang="en-US" altLang="ko-KR" err="1"/>
              <a:t>SKAdNetwork</a:t>
            </a:r>
            <a:r>
              <a:rPr kumimoji="1" lang="en-US" altLang="ko-KR"/>
              <a:t>. </a:t>
            </a:r>
            <a:br>
              <a:rPr kumimoji="1" lang="en-US" altLang="ko-KR"/>
            </a:br>
            <a:r>
              <a:rPr kumimoji="1" lang="en-US" altLang="ko-KR"/>
              <a:t>[</a:t>
            </a:r>
            <a:r>
              <a:rPr kumimoji="1" lang="ko-KR" altLang="en-US"/>
              <a:t>광고 네트워크 인 경우 </a:t>
            </a:r>
            <a:r>
              <a:rPr kumimoji="1" lang="en-US" altLang="ko-KR" err="1"/>
              <a:t>developer.apple.com</a:t>
            </a:r>
            <a:r>
              <a:rPr kumimoji="1" lang="ko-KR" altLang="en-US" err="1"/>
              <a:t>으로</a:t>
            </a:r>
            <a:r>
              <a:rPr kumimoji="1" lang="ko-KR" altLang="en-US"/>
              <a:t> 이동하여 </a:t>
            </a:r>
            <a:r>
              <a:rPr kumimoji="1" lang="en-US" altLang="ko-KR" err="1"/>
              <a:t>SKAdNetwork</a:t>
            </a:r>
            <a:r>
              <a:rPr kumimoji="1" lang="ko-KR" altLang="en-US" err="1"/>
              <a:t>를</a:t>
            </a:r>
            <a:r>
              <a:rPr kumimoji="1" lang="ko-KR" altLang="en-US"/>
              <a:t> 채택하는 방법을 알아보십시오</a:t>
            </a:r>
            <a:r>
              <a:rPr kumimoji="1" lang="en-US" altLang="ko-KR"/>
              <a:t>.]</a:t>
            </a:r>
          </a:p>
          <a:p>
            <a:endParaRPr kumimoji="1" lang="en-US" altLang="ko-KR"/>
          </a:p>
          <a:p>
            <a:r>
              <a:rPr kumimoji="1" lang="en-US" altLang="ko-KR"/>
              <a:t> Please check out the "What's New with In App Purchases" session to learn more about </a:t>
            </a:r>
            <a:r>
              <a:rPr kumimoji="1" lang="en-US" altLang="ko-KR" err="1"/>
              <a:t>SKAdNetwork</a:t>
            </a:r>
            <a:r>
              <a:rPr kumimoji="1" lang="en-US" altLang="ko-KR"/>
              <a:t> and adoption.</a:t>
            </a:r>
          </a:p>
          <a:p>
            <a:r>
              <a:rPr kumimoji="1" lang="en-US" altLang="ko-KR"/>
              <a:t> [</a:t>
            </a:r>
            <a:r>
              <a:rPr kumimoji="1" lang="en-US" altLang="ko-KR" err="1"/>
              <a:t>SKAdNetwork</a:t>
            </a:r>
            <a:r>
              <a:rPr kumimoji="1" lang="en-US" altLang="ko-KR"/>
              <a:t> </a:t>
            </a:r>
            <a:r>
              <a:rPr kumimoji="1" lang="ko-KR" altLang="en-US"/>
              <a:t>및 채택에 대한 자세한 내용은 </a:t>
            </a:r>
            <a:r>
              <a:rPr kumimoji="1" lang="en-US" altLang="ko-KR"/>
              <a:t>'</a:t>
            </a:r>
            <a:r>
              <a:rPr kumimoji="1" lang="ko-KR" altLang="en-US" err="1"/>
              <a:t>인앱</a:t>
            </a:r>
            <a:r>
              <a:rPr kumimoji="1" lang="ko-KR" altLang="en-US"/>
              <a:t> 구매의 새로운 기능</a:t>
            </a:r>
            <a:r>
              <a:rPr kumimoji="1" lang="en-US" altLang="ko-KR"/>
              <a:t>'</a:t>
            </a:r>
            <a:r>
              <a:rPr kumimoji="1" lang="ko-KR" altLang="en-US"/>
              <a:t>세션을 확인하십시오</a:t>
            </a:r>
            <a:r>
              <a:rPr kumimoji="1" lang="en-US" altLang="ko-KR"/>
              <a:t>.]</a:t>
            </a:r>
          </a:p>
          <a:p>
            <a:endParaRPr kumimoji="1" lang="en-US" altLang="ko-KR"/>
          </a:p>
          <a:p>
            <a:endParaRPr kumimoji="1" lang="en-US" altLang="ko-KR"/>
          </a:p>
          <a:p>
            <a:endParaRPr kumimoji="1" lang="en-US" altLang="ko-KR"/>
          </a:p>
          <a:p>
            <a:r>
              <a:rPr kumimoji="1" lang="en-US" altLang="ko-KR"/>
              <a:t>To wrap up, we talked about the four key privacy pillars that guide product decisions at Apple and described how they apply to our new features this year, including new tracking protections.</a:t>
            </a:r>
          </a:p>
          <a:p>
            <a:r>
              <a:rPr kumimoji="1" lang="en-US" altLang="ko-KR"/>
              <a:t> [</a:t>
            </a:r>
            <a:r>
              <a:rPr kumimoji="1" lang="ko-KR" altLang="en-US"/>
              <a:t>마지막으로 </a:t>
            </a:r>
            <a:r>
              <a:rPr kumimoji="1" lang="en-US" altLang="ko-KR"/>
              <a:t>Apple</a:t>
            </a:r>
            <a:r>
              <a:rPr kumimoji="1" lang="ko-KR" altLang="en-US"/>
              <a:t>의 제품 결정을 안내하는 </a:t>
            </a:r>
            <a:r>
              <a:rPr kumimoji="1" lang="en-US" altLang="ko-KR"/>
              <a:t>4 </a:t>
            </a:r>
            <a:r>
              <a:rPr kumimoji="1" lang="ko-KR" altLang="en-US"/>
              <a:t>가지 주요 개인 정보 보호 기둥에 대해 이야기하고 새로운 추적 보호를 포함하여 올해 새로운 기능에 어떻게 적용되는지 설명했습니다</a:t>
            </a:r>
            <a:r>
              <a:rPr kumimoji="1" lang="en-US" altLang="ko-KR"/>
              <a:t>.]</a:t>
            </a:r>
          </a:p>
          <a:p>
            <a:endParaRPr kumimoji="1" lang="en-US" altLang="ko-KR"/>
          </a:p>
          <a:p>
            <a:r>
              <a:rPr kumimoji="1" lang="en-US" altLang="ko-KR"/>
              <a:t>We hope this will inspire you to treat privacy as a chance to innovate and use some of the tools we talked about today to build trust with your users through great privacy. </a:t>
            </a:r>
          </a:p>
          <a:p>
            <a:r>
              <a:rPr kumimoji="1" lang="en-US" altLang="ko-KR"/>
              <a:t>[</a:t>
            </a:r>
            <a:r>
              <a:rPr kumimoji="1" lang="ko-KR" altLang="en-US"/>
              <a:t>이것이 프라이버시를 혁신 할 기회로 여기고 오늘 논의한 도구 중 일부를 사용하여 훌륭한 프라이버시를 통해 사용자와 신뢰를 쌓을 수 있기를 바랍니다</a:t>
            </a:r>
            <a:r>
              <a:rPr kumimoji="1" lang="en-US" altLang="ko-KR"/>
              <a:t>.] Thank you. [</a:t>
            </a:r>
            <a:r>
              <a:rPr kumimoji="1" lang="ko-KR" altLang="en-US"/>
              <a:t>감사합니다</a:t>
            </a:r>
            <a:r>
              <a:rPr kumimoji="1" lang="en-US" altLang="ko-KR"/>
              <a:t>.]</a:t>
            </a:r>
            <a:endParaRPr kumimoji="1" lang="ko-Kore-KR" altLang="en-US"/>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26</a:t>
            </a:fld>
            <a:endParaRPr kumimoji="1" lang="ko-Kore-KR" altLang="en-US"/>
          </a:p>
        </p:txBody>
      </p:sp>
    </p:spTree>
    <p:extLst>
      <p:ext uri="{BB962C8B-B14F-4D97-AF65-F5344CB8AC3E}">
        <p14:creationId xmlns:p14="http://schemas.microsoft.com/office/powerpoint/2010/main" val="393106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a:solidFill>
                  <a:schemeClr val="tx1"/>
                </a:solidFill>
                <a:effectLst/>
                <a:latin typeface="+mn-lt"/>
                <a:ea typeface="+mn-ea"/>
                <a:cs typeface="+mn-cs"/>
              </a:rPr>
              <a:t>앱과 공유되는 데이터를 투명하게 제어 할 수 있는 방법을 소개하고있습니다</a:t>
            </a:r>
            <a:r>
              <a:rPr lang="en-US" altLang="ko-KR" sz="1200" b="0" i="0" kern="1200">
                <a:solidFill>
                  <a:schemeClr val="tx1"/>
                </a:solidFill>
                <a:effectLst/>
                <a:latin typeface="+mn-lt"/>
                <a:ea typeface="+mn-ea"/>
                <a:cs typeface="+mn-cs"/>
              </a:rPr>
              <a:t>.</a:t>
            </a:r>
          </a:p>
          <a:p>
            <a:r>
              <a:rPr kumimoji="1" lang="ko-KR" altLang="en-US" sz="1200" b="0" i="0" kern="1200">
                <a:solidFill>
                  <a:schemeClr val="tx1"/>
                </a:solidFill>
                <a:effectLst/>
                <a:latin typeface="+mn-lt"/>
                <a:ea typeface="+mn-ea"/>
                <a:cs typeface="+mn-cs"/>
              </a:rPr>
              <a:t>올해 소개된 업데이트 내용을 살펴보도록 하겠습니다</a:t>
            </a:r>
            <a:r>
              <a:rPr kumimoji="1" lang="en-US" altLang="ko-KR" sz="1200" b="0" i="0" kern="1200">
                <a:solidFill>
                  <a:schemeClr val="tx1"/>
                </a:solidFill>
                <a:effectLst/>
                <a:latin typeface="+mn-lt"/>
                <a:ea typeface="+mn-ea"/>
                <a:cs typeface="+mn-cs"/>
              </a:rPr>
              <a:t>.</a:t>
            </a:r>
            <a:endParaRPr kumimoji="1" lang="en" altLang="ko-Kore-KR"/>
          </a:p>
          <a:p>
            <a:endParaRPr kumimoji="1" lang="en" altLang="ko-Kore-KR"/>
          </a:p>
          <a:p>
            <a:r>
              <a:rPr kumimoji="1" lang="en-US" altLang="ko-KR"/>
              <a:t>----</a:t>
            </a:r>
            <a:endParaRPr kumimoji="1" lang="en" altLang="ko-KR"/>
          </a:p>
          <a:p>
            <a:endParaRPr kumimoji="1" lang="en" altLang="ko-Kore-KR"/>
          </a:p>
          <a:p>
            <a:r>
              <a:rPr kumimoji="1" lang="en" altLang="ko-Kore-KR"/>
              <a:t>Control over data that's shared with your app goes hand-in-hand with transparency. </a:t>
            </a:r>
          </a:p>
          <a:p>
            <a:r>
              <a:rPr kumimoji="1" lang="en" altLang="ko-Kore-KR"/>
              <a:t>[</a:t>
            </a:r>
            <a:r>
              <a:rPr lang="ko-KR" altLang="en-US" sz="1200" b="0" i="0" kern="1200">
                <a:solidFill>
                  <a:schemeClr val="tx1"/>
                </a:solidFill>
                <a:effectLst/>
                <a:latin typeface="+mn-lt"/>
                <a:ea typeface="+mn-ea"/>
                <a:cs typeface="+mn-cs"/>
              </a:rPr>
              <a:t>앱과 공유되는 데이터를 투명하게 제어 할 수 있는 방법을 소개하였습니다</a:t>
            </a:r>
            <a:r>
              <a:rPr kumimoji="1" lang="en-US" altLang="ko-KR"/>
              <a:t>.] </a:t>
            </a:r>
          </a:p>
          <a:p>
            <a:endParaRPr kumimoji="1" lang="en-US" altLang="ko-Kore-KR"/>
          </a:p>
          <a:p>
            <a:r>
              <a:rPr kumimoji="1" lang="en" altLang="ko-Kore-KR"/>
              <a:t>So let's go through the following updates we're introducing this year, starting with networking. </a:t>
            </a:r>
          </a:p>
          <a:p>
            <a:r>
              <a:rPr kumimoji="1" lang="en" altLang="ko-Kore-KR"/>
              <a:t>[</a:t>
            </a:r>
            <a:r>
              <a:rPr kumimoji="1" lang="ko-KR" altLang="en-US"/>
              <a:t>이제 네트워킹부터 시작하여 올해 소개된 업데이트를 살펴 보겠습니다</a:t>
            </a:r>
            <a:r>
              <a:rPr kumimoji="1" lang="en-US" altLang="ko-KR"/>
              <a:t>.]</a:t>
            </a: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3</a:t>
            </a:fld>
            <a:endParaRPr kumimoji="1" lang="ko-Kore-KR" altLang="en-US"/>
          </a:p>
        </p:txBody>
      </p:sp>
    </p:spTree>
    <p:extLst>
      <p:ext uri="{BB962C8B-B14F-4D97-AF65-F5344CB8AC3E}">
        <p14:creationId xmlns:p14="http://schemas.microsoft.com/office/powerpoint/2010/main" val="244547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ore-KR"/>
          </a:p>
          <a:p>
            <a:r>
              <a:rPr kumimoji="1" lang="ko-KR" altLang="en-US"/>
              <a:t>로컬 네트워크의 기기는 네트워크 활동에 대한 정보를 관찰하고</a:t>
            </a:r>
            <a:r>
              <a:rPr kumimoji="1" lang="en-US" altLang="ko-KR"/>
              <a:t>,</a:t>
            </a:r>
            <a:r>
              <a:rPr kumimoji="1" lang="ko-KR" altLang="en-US"/>
              <a:t> 수집할 수 있어</a:t>
            </a:r>
            <a:r>
              <a:rPr kumimoji="1" lang="en-US" altLang="ko-KR"/>
              <a:t>,</a:t>
            </a:r>
            <a:r>
              <a:rPr kumimoji="1" lang="ko-KR" altLang="en-US"/>
              <a:t> 앱을 사용하는 네트워크에서 사용자에 대한 정보를 수집할 수 있습니다</a:t>
            </a:r>
            <a:r>
              <a:rPr kumimoji="1" lang="en-US" altLang="ko-KR"/>
              <a:t>.</a:t>
            </a:r>
          </a:p>
          <a:p>
            <a:r>
              <a:rPr kumimoji="1" lang="ko-KR" altLang="en-US"/>
              <a:t>모든 네트워크가 </a:t>
            </a:r>
            <a:r>
              <a:rPr kumimoji="1" lang="ko-KR" altLang="en-US" err="1"/>
              <a:t>고유해서</a:t>
            </a:r>
            <a:r>
              <a:rPr kumimoji="1" lang="ko-KR" altLang="en-US"/>
              <a:t> 사용자의 주변환경을 </a:t>
            </a:r>
            <a:r>
              <a:rPr kumimoji="1" lang="ko-KR" altLang="en-US" err="1"/>
              <a:t>나타낼수</a:t>
            </a:r>
            <a:r>
              <a:rPr kumimoji="1" lang="ko-KR" altLang="en-US"/>
              <a:t> 있기 때문에 집에 있는지</a:t>
            </a:r>
            <a:r>
              <a:rPr kumimoji="1" lang="en-US" altLang="ko-KR"/>
              <a:t>,</a:t>
            </a:r>
            <a:r>
              <a:rPr kumimoji="1" lang="ko-KR" altLang="en-US"/>
              <a:t> 주변에 있는 사람 과 같은 정보를 얻을 수 있습니다</a:t>
            </a:r>
            <a:r>
              <a:rPr kumimoji="1" lang="en-US" altLang="ko-KR"/>
              <a:t>.</a:t>
            </a:r>
          </a:p>
          <a:p>
            <a:r>
              <a:rPr kumimoji="1" lang="ko-KR" altLang="en-US"/>
              <a:t>로컬네트워크는 단순히 인터넷에 연결하는 방법이 아니고</a:t>
            </a:r>
            <a:r>
              <a:rPr kumimoji="1" lang="en-US" altLang="ko-KR"/>
              <a:t>,</a:t>
            </a:r>
            <a:r>
              <a:rPr kumimoji="1" lang="ko-KR" altLang="en-US"/>
              <a:t> 로컬 네트워크를 통해 다른 장치와 직접 상호작용할 수 있는 것을 의미합니다</a:t>
            </a:r>
            <a:r>
              <a:rPr kumimoji="1" lang="en-US" altLang="ko-KR"/>
              <a:t>.</a:t>
            </a:r>
          </a:p>
          <a:p>
            <a:r>
              <a:rPr kumimoji="1" lang="ko-KR" altLang="en-US"/>
              <a:t>집의 조명 제어</a:t>
            </a:r>
            <a:r>
              <a:rPr kumimoji="1" lang="en-US" altLang="ko-KR"/>
              <a:t>,</a:t>
            </a:r>
            <a:r>
              <a:rPr kumimoji="1" lang="ko-KR" altLang="en-US"/>
              <a:t> 직장에서 문서 인쇄</a:t>
            </a:r>
            <a:r>
              <a:rPr kumimoji="1" lang="en-US" altLang="ko-KR"/>
              <a:t>,</a:t>
            </a:r>
            <a:r>
              <a:rPr kumimoji="1" lang="ko-KR" altLang="en-US"/>
              <a:t> 비행기에서 비디오 보기</a:t>
            </a:r>
            <a:r>
              <a:rPr kumimoji="1" lang="en-US" altLang="ko-KR"/>
              <a:t>,</a:t>
            </a:r>
            <a:r>
              <a:rPr kumimoji="1" lang="ko-KR" altLang="en-US"/>
              <a:t> 근처의 친구와 게임하기 등의 경험을 제공할 때 로컬 네트워크를 사용합니다</a:t>
            </a:r>
            <a:r>
              <a:rPr kumimoji="1" lang="en-US" altLang="ko-KR"/>
              <a:t>.</a:t>
            </a:r>
          </a:p>
          <a:p>
            <a:endParaRPr kumimoji="1" lang="en-US" altLang="ko-KR"/>
          </a:p>
          <a:p>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Location</a:t>
            </a:r>
            <a:r>
              <a:rPr kumimoji="1" lang="ko-KR" altLang="en-US"/>
              <a:t>은 앱이 액세스 할 </a:t>
            </a:r>
            <a:r>
              <a:rPr kumimoji="1" lang="ko-KR" altLang="en-US" err="1"/>
              <a:t>수있는</a:t>
            </a:r>
            <a:r>
              <a:rPr kumimoji="1" lang="ko-KR" altLang="en-US"/>
              <a:t> 개인 정보 보호에 민감한 정보 중 하나입니다</a:t>
            </a:r>
            <a:r>
              <a:rPr kumimoji="1" lang="en-US" altLang="ko-KR"/>
              <a:t>.</a:t>
            </a:r>
            <a:r>
              <a:rPr kumimoji="1" lang="ko-KR" altLang="en-US"/>
              <a:t> </a:t>
            </a:r>
            <a:endParaRPr kumimoji="1" lang="en-US" altLang="ko-K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ko-KR"/>
          </a:p>
          <a:p>
            <a:r>
              <a:rPr kumimoji="1" lang="en-US" altLang="ko-KR"/>
              <a:t>----</a:t>
            </a:r>
          </a:p>
          <a:p>
            <a:r>
              <a:rPr kumimoji="1" lang="en" altLang="ko-Kore-KR"/>
              <a:t>Devices on a local network can observe and gather information about network activity, and apps can gather information about users from the networks that they use. </a:t>
            </a:r>
          </a:p>
          <a:p>
            <a:r>
              <a:rPr kumimoji="1" lang="en" altLang="ko-Kore-KR"/>
              <a:t>[</a:t>
            </a:r>
            <a:r>
              <a:rPr kumimoji="1" lang="ko-KR" altLang="en-US"/>
              <a:t>로컬 네트워크의 기기는 네트워크 활동에 대한 정보를 관찰하고 수집 할 수 있으며 앱은 사용하는 네트워크에서 사용자에 대한 정보를 수집 할 수 있습니다</a:t>
            </a:r>
            <a:r>
              <a:rPr kumimoji="1" lang="en-US" altLang="ko-KR"/>
              <a:t>.]</a:t>
            </a:r>
          </a:p>
          <a:p>
            <a:endParaRPr kumimoji="1" lang="en-US" altLang="ko-KR"/>
          </a:p>
          <a:p>
            <a:endParaRPr kumimoji="1" lang="en-US" altLang="ko-KR"/>
          </a:p>
          <a:p>
            <a:r>
              <a:rPr kumimoji="1" lang="en" altLang="ko-Kore-KR"/>
              <a:t>Every network is unique, and it represents a user's surrounding environment. </a:t>
            </a:r>
          </a:p>
          <a:p>
            <a:r>
              <a:rPr kumimoji="1" lang="en" altLang="ko-Kore-KR"/>
              <a:t>[</a:t>
            </a:r>
            <a:r>
              <a:rPr kumimoji="1" lang="ko-KR" altLang="en-US"/>
              <a:t>모든 네트워크는 고유하며 사용자의 주변 환경을 나타냅니다</a:t>
            </a:r>
            <a:r>
              <a:rPr kumimoji="1" lang="en-US" altLang="ko-KR"/>
              <a:t>.]</a:t>
            </a:r>
          </a:p>
          <a:p>
            <a:endParaRPr kumimoji="1" lang="en-US" altLang="ko-KR"/>
          </a:p>
          <a:p>
            <a:r>
              <a:rPr kumimoji="1" lang="en" altLang="ko-Kore-KR"/>
              <a:t>This means that apps and other observers can get information such as if they are at home and who is around them. </a:t>
            </a:r>
          </a:p>
          <a:p>
            <a:r>
              <a:rPr kumimoji="1" lang="en" altLang="ko-Kore-KR"/>
              <a:t>[</a:t>
            </a:r>
            <a:r>
              <a:rPr lang="ko-KR" altLang="ko-Kore-KR"/>
              <a:t>즉, 집에 있는지, 주변에</a:t>
            </a:r>
            <a:r>
              <a:rPr lang="ko-Kore-KR" altLang="en-US"/>
              <a:t> </a:t>
            </a:r>
            <a:r>
              <a:rPr lang="ko-KR" altLang="ko-Kore-KR"/>
              <a:t>있는 사람과 같은 정보를 얻을 수 있습니다</a:t>
            </a:r>
            <a:r>
              <a:rPr kumimoji="1" lang="en-US" altLang="ko-KR"/>
              <a:t>.]</a:t>
            </a:r>
          </a:p>
          <a:p>
            <a:endParaRPr kumimoji="1" lang="en-US" altLang="ko-KR"/>
          </a:p>
          <a:p>
            <a:r>
              <a:rPr kumimoji="1" lang="en" altLang="ko-Kore-KR"/>
              <a:t>They can also build a profile based on connected devices, such as TVs and other accessories.</a:t>
            </a:r>
          </a:p>
          <a:p>
            <a:r>
              <a:rPr kumimoji="1" lang="en" altLang="ko-Kore-KR"/>
              <a:t> [</a:t>
            </a:r>
            <a:r>
              <a:rPr lang="ko-KR" altLang="ko-Kore-KR"/>
              <a:t>TV 및 기타 액세서리와 같은 연결된 기기를 기반으로 프로필을 만들 수도 있습니다</a:t>
            </a:r>
            <a:r>
              <a:rPr kumimoji="1" lang="en-US" altLang="ko-KR"/>
              <a:t>.]</a:t>
            </a:r>
          </a:p>
          <a:p>
            <a:endParaRPr kumimoji="1" lang="en-US" altLang="ko-Kore-KR"/>
          </a:p>
          <a:p>
            <a:r>
              <a:rPr kumimoji="1" lang="en-US" altLang="ko-Kore-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ko-Kore-KR"/>
              <a:t>A network isn't just a way to connect to the internet. [</a:t>
            </a:r>
            <a:r>
              <a:rPr kumimoji="1" lang="ko-KR" altLang="en-US"/>
              <a:t>네트워크는 단순히 인터넷에 연결하는 방법이 아닙니다</a:t>
            </a:r>
            <a:r>
              <a:rPr kumimoji="1" lang="en-US" altLang="ko-KR"/>
              <a:t>.] </a:t>
            </a:r>
            <a:r>
              <a:rPr kumimoji="1" lang="en" altLang="ko-Kore-KR"/>
              <a:t>Your iPhone is often interacting directly with other devices on its local network. [</a:t>
            </a:r>
            <a:r>
              <a:rPr kumimoji="1" lang="en" altLang="ko-Kore-KR" err="1"/>
              <a:t>IPhone</a:t>
            </a:r>
            <a:r>
              <a:rPr kumimoji="1" lang="ko-KR" altLang="en-US"/>
              <a:t>은 종종 로컬 네트워크에서 다른 장치와 직접 상호 작용합니다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ko-Kore-KR"/>
              <a:t>You may be controlling the lights at your house, printing a document at work, watching a video on an airplane, or playing a game with a friend nearby. [</a:t>
            </a:r>
            <a:r>
              <a:rPr kumimoji="1" lang="ko-KR" altLang="en-US"/>
              <a:t>집의 조명을 제어하거나 직장에서 문서를 인쇄하거나 비행기에서 비디오를 보거나 근처의 친구와 게임을 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ko-Kore-KR"/>
              <a:t>If your app provides an experience like this, it uses the local network. [</a:t>
            </a:r>
            <a:r>
              <a:rPr kumimoji="1" lang="ko-KR" altLang="en-US"/>
              <a:t>앱이 이와 같은 경험을 제공하는 경우 로컬 네트워크를 사용합니다</a:t>
            </a:r>
            <a:r>
              <a:rPr kumimoji="1" lang="en-US" altLang="ko-KR"/>
              <a:t>.] </a:t>
            </a:r>
            <a:r>
              <a:rPr kumimoji="1" lang="en" altLang="ko-Kore-KR"/>
              <a:t>On Apple devices, the best way to use the local network is with Bonjour. [Apple </a:t>
            </a:r>
            <a:r>
              <a:rPr kumimoji="1" lang="ko-KR" altLang="en-US"/>
              <a:t>장치에서 로컬 네트워크를 사용하는 가장 좋은 방법은 </a:t>
            </a:r>
            <a:r>
              <a:rPr kumimoji="1" lang="en" altLang="ko-Kore-KR"/>
              <a:t>Bonjour</a:t>
            </a:r>
            <a:r>
              <a:rPr kumimoji="1" lang="ko-KR" altLang="en-US" err="1"/>
              <a:t>를</a:t>
            </a:r>
            <a:r>
              <a:rPr kumimoji="1" lang="ko-KR" altLang="en-US"/>
              <a:t> 사용하는 것입니다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ko-Kore-KR"/>
              <a:t>Bonjour lets your app discover nearby services, and advertise its own services. [Bonjour</a:t>
            </a:r>
            <a:r>
              <a:rPr kumimoji="1" lang="ko-KR" altLang="en-US" err="1"/>
              <a:t>를</a:t>
            </a:r>
            <a:r>
              <a:rPr kumimoji="1" lang="ko-KR" altLang="en-US"/>
              <a:t> 사용하면 앱이 주변 서비스를 검색하고 자체 서비스를 광고 할 수 있습니다</a:t>
            </a:r>
            <a:r>
              <a:rPr kumimoji="1" lang="en-US" altLang="ko-KR"/>
              <a:t>.] </a:t>
            </a:r>
            <a:r>
              <a:rPr kumimoji="1" lang="en" altLang="ko-Kore-KR"/>
              <a:t>Bonjour is the foundation for streaming video and audio, playing peer-to-peer games, and communicating with printers, cameras and home devices. [Bonjour</a:t>
            </a:r>
            <a:r>
              <a:rPr kumimoji="1" lang="ko-KR" altLang="en-US"/>
              <a:t>는 비디오 및 오디오 스트리밍</a:t>
            </a:r>
            <a:r>
              <a:rPr kumimoji="1" lang="en-US" altLang="ko-KR"/>
              <a:t>, </a:t>
            </a:r>
            <a:r>
              <a:rPr kumimoji="1" lang="en" altLang="ko-Kore-KR"/>
              <a:t>P2P </a:t>
            </a:r>
            <a:r>
              <a:rPr kumimoji="1" lang="ko-KR" altLang="en-US"/>
              <a:t>게임 및 프린터</a:t>
            </a:r>
            <a:r>
              <a:rPr kumimoji="1" lang="en-US" altLang="ko-KR"/>
              <a:t>, </a:t>
            </a:r>
            <a:r>
              <a:rPr kumimoji="1" lang="ko-KR" altLang="en-US"/>
              <a:t>카메라 및 가정용 장치와의 </a:t>
            </a:r>
            <a:r>
              <a:rPr kumimoji="1" lang="ko-KR" altLang="en-US" err="1"/>
              <a:t>통신을위한</a:t>
            </a:r>
            <a:r>
              <a:rPr kumimoji="1" lang="ko-KR" altLang="en-US"/>
              <a:t> 기반입니다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ko-Kore-KR"/>
              <a:t>Some apps also interact with the local network at a lower level. [</a:t>
            </a:r>
            <a:r>
              <a:rPr kumimoji="1" lang="ko-KR" altLang="en-US"/>
              <a:t>또한 일부 앱은 하위 수준에서 로컬 네트워크와 상호 작용합니다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br>
              <a:rPr kumimoji="1" lang="en-US" altLang="ko-KR"/>
            </a:br>
            <a:r>
              <a:rPr kumimoji="1" lang="en-US" altLang="ko-KR"/>
              <a:t>Your app may configure a Wi-Fi router, or use a custom multicast or broadcast protocol to communicate with legacy hardware. [</a:t>
            </a:r>
            <a:r>
              <a:rPr kumimoji="1" lang="ko-KR" altLang="en-US"/>
              <a:t>앱에서 </a:t>
            </a:r>
            <a:r>
              <a:rPr kumimoji="1" lang="en-US" altLang="ko-KR"/>
              <a:t>Wi-Fi </a:t>
            </a:r>
            <a:r>
              <a:rPr kumimoji="1" lang="ko-KR" altLang="en-US"/>
              <a:t>라우터를 구성하거나 사용자 지정 멀티 캐스트 또는 </a:t>
            </a:r>
            <a:r>
              <a:rPr kumimoji="1" lang="ko-KR" altLang="en-US" err="1"/>
              <a:t>브로드</a:t>
            </a:r>
            <a:r>
              <a:rPr kumimoji="1" lang="ko-KR" altLang="en-US"/>
              <a:t> 캐스트 프로토콜을 사용하여 </a:t>
            </a:r>
            <a:r>
              <a:rPr kumimoji="1" lang="ko-KR" altLang="en-US" err="1"/>
              <a:t>레거시</a:t>
            </a:r>
            <a:r>
              <a:rPr kumimoji="1" lang="ko-KR" altLang="en-US"/>
              <a:t> 하드웨어와 통신 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For your app, accessing the local network is a powerful tool. [</a:t>
            </a:r>
            <a:r>
              <a:rPr kumimoji="1" lang="ko-KR" altLang="en-US"/>
              <a:t>앱의 경우 로컬 네트워크에 액세스하는 것은 강력한 도구입니다</a:t>
            </a:r>
            <a:r>
              <a:rPr kumimoji="1" lang="en-US" altLang="ko-KR"/>
              <a:t>.] And with this great power comes an equally great responsibility. [</a:t>
            </a:r>
            <a:r>
              <a:rPr kumimoji="1" lang="ko-KR" altLang="en-US" err="1"/>
              <a:t>그리고이</a:t>
            </a:r>
            <a:r>
              <a:rPr kumimoji="1" lang="ko-KR" altLang="en-US"/>
              <a:t> 위대한 힘에는 똑같이 큰 책임이 따릅니다</a:t>
            </a:r>
            <a:r>
              <a:rPr kumimoji="1" lang="en-US" altLang="ko-KR"/>
              <a:t>.] Respecting user privacy. [</a:t>
            </a:r>
            <a:r>
              <a:rPr kumimoji="1" lang="ko-KR" altLang="en-US"/>
              <a:t>사용자 프라이버시 존중</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Users should know when your app accesses the local network. [</a:t>
            </a:r>
            <a:r>
              <a:rPr kumimoji="1" lang="ko-KR" altLang="en-US"/>
              <a:t>사용자는 앱이 로컬 네트워크에 </a:t>
            </a:r>
            <a:r>
              <a:rPr kumimoji="1" lang="ko-KR" altLang="en-US" err="1"/>
              <a:t>액세스하는시기를</a:t>
            </a:r>
            <a:r>
              <a:rPr kumimoji="1" lang="ko-KR" altLang="en-US"/>
              <a:t> 알아야합니다</a:t>
            </a:r>
            <a:r>
              <a:rPr kumimoji="1" lang="en-US" altLang="ko-KR"/>
              <a:t>.] And you as a developer should also be aware when the frameworks used by your app do the same. [</a:t>
            </a:r>
            <a:r>
              <a:rPr kumimoji="1" lang="ko-KR" altLang="en-US"/>
              <a:t>또한 개발자는 앱에서 사용하는 프레임 워크가 동일한 작업을 </a:t>
            </a:r>
            <a:r>
              <a:rPr kumimoji="1" lang="ko-KR" altLang="en-US" err="1"/>
              <a:t>수행하는시기도</a:t>
            </a:r>
            <a:r>
              <a:rPr kumimoji="1" lang="ko-KR" altLang="en-US"/>
              <a:t> 알고 있어야합니다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Let's explore how privacy intersects with network access. [</a:t>
            </a:r>
            <a:r>
              <a:rPr kumimoji="1" lang="ko-KR" altLang="en-US"/>
              <a:t>프라이버시가 네트워크 액세스와 어떻게 교차하는지 살펴 보겠습니다</a:t>
            </a:r>
            <a:r>
              <a:rPr kumimoji="1" lang="en-US" altLang="ko-KR"/>
              <a:t>.] Location is one of the most privacy-sensitive pieces of information that your app can access. [</a:t>
            </a:r>
            <a:r>
              <a:rPr kumimoji="1" lang="ko-KR" altLang="en-US"/>
              <a:t>위치는 앱이 액세스 할 </a:t>
            </a:r>
            <a:r>
              <a:rPr kumimoji="1" lang="ko-KR" altLang="en-US" err="1"/>
              <a:t>수있는</a:t>
            </a:r>
            <a:r>
              <a:rPr kumimoji="1" lang="ko-KR" altLang="en-US"/>
              <a:t> 가장 개인 정보 보호에 민감한 정보 중 하나입니다</a:t>
            </a:r>
            <a:r>
              <a:rPr kumimoji="1" lang="en-US" altLang="ko-KR"/>
              <a:t>.] Starting in iOS 13, your app needs Location permission to read a network's name and BSSID. [IOS 13</a:t>
            </a:r>
            <a:r>
              <a:rPr kumimoji="1" lang="ko-KR" altLang="en-US" err="1"/>
              <a:t>부터</a:t>
            </a:r>
            <a:r>
              <a:rPr kumimoji="1" lang="ko-KR" altLang="en-US"/>
              <a:t> 앱에 네트워크 이름과 </a:t>
            </a:r>
            <a:r>
              <a:rPr kumimoji="1" lang="en-US" altLang="ko-KR"/>
              <a:t>BSSID</a:t>
            </a:r>
            <a:r>
              <a:rPr kumimoji="1" lang="ko-KR" altLang="en-US" err="1"/>
              <a:t>를</a:t>
            </a:r>
            <a:r>
              <a:rPr kumimoji="1" lang="ko-KR" altLang="en-US"/>
              <a:t> 읽으려면 위치 권한이 필요합니다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But simply accessing the local network can also provide a location hint. [</a:t>
            </a:r>
            <a:r>
              <a:rPr kumimoji="1" lang="ko-KR" altLang="en-US"/>
              <a:t>그러나 단순히 로컬 네트워크에 액세스하는 것만으로도 위치 힌트를 제공 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For example, when someone is on their home network, the set of devices and services around them is unique. [</a:t>
            </a:r>
            <a:r>
              <a:rPr kumimoji="1" lang="ko-KR" altLang="en-US"/>
              <a:t>예를 들어</a:t>
            </a:r>
            <a:r>
              <a:rPr kumimoji="1" lang="en-US" altLang="ko-KR"/>
              <a:t>, </a:t>
            </a:r>
            <a:r>
              <a:rPr kumimoji="1" lang="ko-KR" altLang="en-US"/>
              <a:t>누군가가 홈 </a:t>
            </a:r>
            <a:r>
              <a:rPr kumimoji="1" lang="ko-KR" altLang="en-US" err="1"/>
              <a:t>네트워크에있을</a:t>
            </a:r>
            <a:r>
              <a:rPr kumimoji="1" lang="ko-KR" altLang="en-US"/>
              <a:t> 때 주변의 장치 및 서비스 세트는 고유합니다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No two home networks look exactly the same. [</a:t>
            </a:r>
            <a:r>
              <a:rPr kumimoji="1" lang="ko-KR" altLang="en-US"/>
              <a:t>두 개의 홈 네트워크가 똑같이 보이지 않습니다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And this information about devices on a network can be used by apps to create a location fingerprint. [</a:t>
            </a:r>
            <a:r>
              <a:rPr kumimoji="1" lang="ko-KR" altLang="en-US"/>
              <a:t>네트워크의 장치에 대한이 정보는 앱에서 위치 지문을 만드는 데 사용할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Your app also needs permission to control devices around you. [</a:t>
            </a:r>
            <a:r>
              <a:rPr kumimoji="1" lang="ko-KR" altLang="en-US"/>
              <a:t>또한 앱은 주변 기기를 제어 할 </a:t>
            </a:r>
            <a:r>
              <a:rPr kumimoji="1" lang="ko-KR" altLang="en-US" err="1"/>
              <a:t>수있는</a:t>
            </a:r>
            <a:r>
              <a:rPr kumimoji="1" lang="ko-KR" altLang="en-US"/>
              <a:t> 권한이 필요합니다</a:t>
            </a:r>
            <a:r>
              <a:rPr kumimoji="1" lang="en-US" altLang="ko-KR"/>
              <a:t>.] Communicating over Bluetooth allows your app to access sensitive information. [</a:t>
            </a:r>
            <a:r>
              <a:rPr kumimoji="1" lang="ko-KR" altLang="en-US"/>
              <a:t>블루투스를 통해 통신하면 앱이 민감한 정보에 액세스 할 수 있습니다</a:t>
            </a:r>
            <a:r>
              <a:rPr kumimoji="1" lang="en-US" altLang="ko-KR"/>
              <a:t>.] But accessing the local network can reveal a lot of similar information. [</a:t>
            </a:r>
            <a:r>
              <a:rPr kumimoji="1" lang="ko-KR" altLang="en-US"/>
              <a:t>그러나 로컬 네트워크에 액세스하면 많은 유사한 정보가 표시 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For example, many devices can be set up and managed by an app over local Wi-Fi. [</a:t>
            </a:r>
            <a:r>
              <a:rPr kumimoji="1" lang="ko-KR" altLang="en-US"/>
              <a:t>예를 들어 로컬 </a:t>
            </a:r>
            <a:r>
              <a:rPr kumimoji="1" lang="en-US" altLang="ko-KR"/>
              <a:t>Wi-Fi</a:t>
            </a:r>
            <a:r>
              <a:rPr kumimoji="1" lang="ko-KR" altLang="en-US" err="1"/>
              <a:t>를</a:t>
            </a:r>
            <a:r>
              <a:rPr kumimoji="1" lang="ko-KR" altLang="en-US"/>
              <a:t> 통해 앱에서 많은 기기를 설정하고 관리 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However, any other app can also try to communicate with that device. [</a:t>
            </a:r>
            <a:r>
              <a:rPr kumimoji="1" lang="ko-KR" altLang="en-US"/>
              <a:t>그러나 다른 앱도 해당 장치와 통신을 시도 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If your app manages a camera, it should have access to sync photos, but other apps probably shouldn't. [</a:t>
            </a:r>
            <a:r>
              <a:rPr kumimoji="1" lang="ko-KR" altLang="en-US"/>
              <a:t>앱이 카메라를 관리하는 경우 사진 동기화에 액세스 할 수 있어야하지만 다른 앱은 그렇지 않을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And that's why, in iOS 14, users can now control which apps are allowed to access and interact with the local network. [</a:t>
            </a:r>
            <a:r>
              <a:rPr kumimoji="1" lang="ko-KR" altLang="en-US"/>
              <a:t>그렇기 때문에 </a:t>
            </a:r>
            <a:r>
              <a:rPr kumimoji="1" lang="en-US" altLang="ko-KR"/>
              <a:t>iOS 14</a:t>
            </a:r>
            <a:r>
              <a:rPr kumimoji="1" lang="ko-KR" altLang="en-US"/>
              <a:t>에서 사용자는 이제 로컬 네트워크에 액세스하고 상호 작용할 </a:t>
            </a:r>
            <a:r>
              <a:rPr kumimoji="1" lang="ko-KR" altLang="en-US" err="1"/>
              <a:t>수있는</a:t>
            </a:r>
            <a:r>
              <a:rPr kumimoji="1" lang="ko-KR" altLang="en-US"/>
              <a:t> 앱을 제어 할 수 있습니다</a:t>
            </a:r>
            <a:r>
              <a:rPr kumimoji="1" lang="en-US" altLang="ko-KR"/>
              <a:t>.] This is a great opportunity to provide more transparency to your users, and review the ways in which the code running in your app accesses the network. [</a:t>
            </a:r>
            <a:r>
              <a:rPr kumimoji="1" lang="ko-KR" altLang="en-US"/>
              <a:t>이는 사용자에게 더 많은 투명성을 제공하고 앱에서 실행되는 코드가 네트워크에 액세스하는 방식을 검토 할 </a:t>
            </a:r>
            <a:r>
              <a:rPr kumimoji="1" lang="ko-KR" altLang="en-US" err="1"/>
              <a:t>수있는</a:t>
            </a:r>
            <a:r>
              <a:rPr kumimoji="1" lang="ko-KR" altLang="en-US"/>
              <a:t> 좋은 기회입니다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If your app just accesses resources on the wide internet, you don't need to do anything different. [</a:t>
            </a:r>
            <a:r>
              <a:rPr kumimoji="1" lang="ko-KR" altLang="en-US"/>
              <a:t>앱이 광범위한 인터넷의 리소스에 액세스하는 경우 다른 작업을 수행 할 필요가 없습니다</a:t>
            </a:r>
            <a:r>
              <a:rPr kumimoji="1" lang="en-US" altLang="ko-KR"/>
              <a:t>.] You also don't need to update if you only interact with the local network using a system service, like </a:t>
            </a:r>
            <a:r>
              <a:rPr kumimoji="1" lang="en-US" altLang="ko-KR" err="1"/>
              <a:t>AirPrint</a:t>
            </a:r>
            <a:r>
              <a:rPr kumimoji="1" lang="en-US" altLang="ko-KR"/>
              <a:t>, </a:t>
            </a:r>
            <a:r>
              <a:rPr kumimoji="1" lang="en-US" altLang="ko-KR" err="1"/>
              <a:t>AirPlay</a:t>
            </a:r>
            <a:r>
              <a:rPr kumimoji="1" lang="en-US" altLang="ko-KR"/>
              <a:t>, </a:t>
            </a:r>
            <a:r>
              <a:rPr kumimoji="1" lang="en-US" altLang="ko-KR" err="1"/>
              <a:t>AirDrop</a:t>
            </a:r>
            <a:r>
              <a:rPr kumimoji="1" lang="en-US" altLang="ko-KR"/>
              <a:t>, or </a:t>
            </a:r>
            <a:r>
              <a:rPr kumimoji="1" lang="en-US" altLang="ko-KR" err="1"/>
              <a:t>HomeKit</a:t>
            </a:r>
            <a:r>
              <a:rPr kumimoji="1" lang="en-US" altLang="ko-KR"/>
              <a:t>. [</a:t>
            </a:r>
            <a:r>
              <a:rPr kumimoji="1" lang="en-US" altLang="ko-KR" err="1"/>
              <a:t>AirPrint</a:t>
            </a:r>
            <a:r>
              <a:rPr kumimoji="1" lang="en-US" altLang="ko-KR"/>
              <a:t>, </a:t>
            </a:r>
            <a:r>
              <a:rPr kumimoji="1" lang="en-US" altLang="ko-KR" err="1"/>
              <a:t>AirPlay</a:t>
            </a:r>
            <a:r>
              <a:rPr kumimoji="1" lang="en-US" altLang="ko-KR"/>
              <a:t>, </a:t>
            </a:r>
            <a:r>
              <a:rPr kumimoji="1" lang="en-US" altLang="ko-KR" err="1"/>
              <a:t>AirDrop</a:t>
            </a:r>
            <a:r>
              <a:rPr kumimoji="1" lang="en-US" altLang="ko-KR"/>
              <a:t> </a:t>
            </a:r>
            <a:r>
              <a:rPr kumimoji="1" lang="ko-KR" altLang="en-US"/>
              <a:t>또는 </a:t>
            </a:r>
            <a:r>
              <a:rPr kumimoji="1" lang="en-US" altLang="ko-KR" err="1"/>
              <a:t>HomeKit</a:t>
            </a:r>
            <a:r>
              <a:rPr kumimoji="1" lang="ko-KR" altLang="en-US"/>
              <a:t>과 같은 시스템 서비스를 사용하여 로컬 네트워크와 만 상호 작용하는 경우에도 업데이트 할 필요가 없습니다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These system services handle device discovery without exposing the full list of devices to apps. [</a:t>
            </a:r>
            <a:r>
              <a:rPr kumimoji="1" lang="ko-KR" altLang="en-US"/>
              <a:t>이러한 시스템 서비스는 전체 장치 목록을 앱에 노출하지 않고 장치 검색을 처리합니다</a:t>
            </a:r>
            <a:r>
              <a:rPr kumimoji="1" lang="en-US" altLang="ko-KR"/>
              <a:t>.] On the other hand, if your app accesses the local network directly within your app, either with unicast or multicast protocols, your app will require permission. [</a:t>
            </a:r>
            <a:r>
              <a:rPr kumimoji="1" lang="ko-KR" altLang="en-US"/>
              <a:t>반면에 앱이 유니 캐스트 또는 멀티 캐스트 프로토콜을 사용하여 앱 내에서 직접 로컬 네트워크에 액세스하는 경우 앱에 권한이 필요합니다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You'll also need to make a few simple updates to your app for iOS 14. [</a:t>
            </a:r>
            <a:r>
              <a:rPr kumimoji="1" lang="ko-KR" altLang="en-US"/>
              <a:t>또한 </a:t>
            </a:r>
            <a:r>
              <a:rPr kumimoji="1" lang="en-US" altLang="ko-KR"/>
              <a:t>iOS 14 </a:t>
            </a:r>
            <a:r>
              <a:rPr kumimoji="1" lang="ko-KR" altLang="en-US"/>
              <a:t>용 앱에 몇 가지 간단한 업데이트를 수행해야합니다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To get into the details, let's look at how your app gets permission to access the local network, how you update your app for iOS 14, and how to ensure a great experience when people use your app's features. [</a:t>
            </a:r>
            <a:r>
              <a:rPr kumimoji="1" lang="ko-KR" altLang="en-US"/>
              <a:t>자세한 내용을 알아 보려면 앱이 로컬 네트워크에 액세스 할 </a:t>
            </a:r>
            <a:r>
              <a:rPr kumimoji="1" lang="ko-KR" altLang="en-US" err="1"/>
              <a:t>수있는</a:t>
            </a:r>
            <a:r>
              <a:rPr kumimoji="1" lang="ko-KR" altLang="en-US"/>
              <a:t> 권한을 얻는 방법</a:t>
            </a:r>
            <a:r>
              <a:rPr kumimoji="1" lang="en-US" altLang="ko-KR"/>
              <a:t>, iOS 14 </a:t>
            </a:r>
            <a:r>
              <a:rPr kumimoji="1" lang="ko-KR" altLang="en-US"/>
              <a:t>용 앱을 업데이트하는 방법</a:t>
            </a:r>
            <a:r>
              <a:rPr kumimoji="1" lang="en-US" altLang="ko-KR"/>
              <a:t>, </a:t>
            </a:r>
            <a:r>
              <a:rPr kumimoji="1" lang="ko-KR" altLang="en-US"/>
              <a:t>사람들이 앱의 기능을 사용할 때 훌륭한 경험을 보장하는 방법을 살펴 보겠습니다</a:t>
            </a:r>
            <a:r>
              <a:rPr kumimoji="1" lang="en-US" altLang="ko-KR"/>
              <a:t>.] Let's start by looking at permissions. [</a:t>
            </a:r>
            <a:r>
              <a:rPr kumimoji="1" lang="ko-KR" altLang="en-US"/>
              <a:t>권한부터 살펴 보겠습니다</a:t>
            </a:r>
            <a:r>
              <a:rPr kumimoji="1" lang="en-US" altLang="ko-KR"/>
              <a:t>.] Apps now trigger a prompt the first time they try to interact with the local network. [</a:t>
            </a:r>
            <a:r>
              <a:rPr kumimoji="1" lang="ko-KR" altLang="en-US"/>
              <a:t>이제 앱이 로컬 네트워크와 처음으로 상호 작용을 시도 할 때 프롬프트를 </a:t>
            </a:r>
            <a:r>
              <a:rPr kumimoji="1" lang="ko-KR" altLang="en-US" err="1"/>
              <a:t>트리거합니다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ko-K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ko-K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Until permission is granted, all local network communication is blocked. [</a:t>
            </a:r>
            <a:r>
              <a:rPr kumimoji="1" lang="ko-KR" altLang="en-US"/>
              <a:t>권한이 부여 될 때까지 모든 로컬 네트워크 통신이 차단됩니다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 prompt includes a usage description that you specify in your app's </a:t>
            </a:r>
            <a:r>
              <a:rPr kumimoji="1" lang="en-US" altLang="ko-KR" err="1"/>
              <a:t>Info.plist</a:t>
            </a:r>
            <a:r>
              <a:rPr kumimoji="1" lang="en-US" altLang="ko-KR"/>
              <a:t>. [</a:t>
            </a:r>
            <a:r>
              <a:rPr kumimoji="1" lang="ko-KR" altLang="en-US"/>
              <a:t>프롬프트에는 앱의 </a:t>
            </a:r>
            <a:r>
              <a:rPr kumimoji="1" lang="en-US" altLang="ko-KR" err="1"/>
              <a:t>Info.plist</a:t>
            </a:r>
            <a:r>
              <a:rPr kumimoji="1" lang="ko-KR" altLang="en-US"/>
              <a:t>에서 지정한 사용 설명이 포함됩니다</a:t>
            </a:r>
            <a:r>
              <a:rPr kumimoji="1" lang="en-US" altLang="ko-KR"/>
              <a:t>.] Apps that haven't updated to iOS 14 will show default reason text. [IOS 14</a:t>
            </a:r>
            <a:r>
              <a:rPr kumimoji="1" lang="ko-KR" altLang="en-US"/>
              <a:t>로 업데이트되지 않은 앱에는 기본 이유 텍스트가 표시됩니다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If you notice a prompt that you don't expect for your app, you might be using a third-party framework that accesses the local network. [</a:t>
            </a:r>
            <a:r>
              <a:rPr kumimoji="1" lang="ko-KR" altLang="en-US"/>
              <a:t>앱에 대해 예상하지 못한 메시지가 표시되면 로컬 네트워크에 액세스하는 타사 프레임 워크를 사용 중일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Remember, any permission that is granted to your app also applies to the frameworks you use. [</a:t>
            </a:r>
            <a:r>
              <a:rPr kumimoji="1" lang="ko-KR" altLang="en-US"/>
              <a:t>앱에 부여 된 모든 권한은 사용하는 프레임 워크에도 적용됩니다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 permission for your app can be checked and modified at any time in the Privacy panel of Settings under Local Network. [</a:t>
            </a:r>
            <a:r>
              <a:rPr kumimoji="1" lang="ko-KR" altLang="en-US"/>
              <a:t>앱에 대한 권한은 로컬 네트워크 설정의 개인 정보 패널에서 언제든지 확인하고 수정할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Every app that has requested access to the local network shows up here. [</a:t>
            </a:r>
            <a:r>
              <a:rPr kumimoji="1" lang="ko-KR" altLang="en-US"/>
              <a:t>로컬 네트워크에 대한 액세스를 요청한 모든 앱이 여기에 표시됩니다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 toggle will also show up in the settings for your specific app. [</a:t>
            </a:r>
            <a:r>
              <a:rPr kumimoji="1" lang="ko-KR" altLang="en-US" err="1"/>
              <a:t>토글은</a:t>
            </a:r>
            <a:r>
              <a:rPr kumimoji="1" lang="ko-KR" altLang="en-US"/>
              <a:t> 특정 앱의 설정에도 표시됩니다</a:t>
            </a:r>
            <a:r>
              <a:rPr kumimoji="1" lang="en-US" altLang="ko-KR"/>
              <a:t>.] Once your app updates to iOS 14, there are a few modifications you need to make to ensure it works with the privacy permissions. [</a:t>
            </a:r>
            <a:r>
              <a:rPr kumimoji="1" lang="ko-KR" altLang="en-US"/>
              <a:t>앱이 </a:t>
            </a:r>
            <a:r>
              <a:rPr kumimoji="1" lang="en-US" altLang="ko-KR"/>
              <a:t>iOS 14</a:t>
            </a:r>
            <a:r>
              <a:rPr kumimoji="1" lang="ko-KR" altLang="en-US"/>
              <a:t>로 업데이트되면 개인 정보 권한과 함께 작동하는지 확인하기 위해 몇 가지 수정이 필요합니다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There are two new keys you can provide in your app's </a:t>
            </a:r>
            <a:r>
              <a:rPr kumimoji="1" lang="en-US" altLang="ko-KR" err="1"/>
              <a:t>Info.plist</a:t>
            </a:r>
            <a:r>
              <a:rPr kumimoji="1" lang="en-US" altLang="ko-KR"/>
              <a:t>. [</a:t>
            </a:r>
            <a:r>
              <a:rPr kumimoji="1" lang="ko-KR" altLang="en-US"/>
              <a:t>앱의 </a:t>
            </a:r>
            <a:r>
              <a:rPr kumimoji="1" lang="en-US" altLang="ko-KR" err="1"/>
              <a:t>Info.plist</a:t>
            </a:r>
            <a:r>
              <a:rPr kumimoji="1" lang="ko-KR" altLang="en-US"/>
              <a:t>에 제공 할 </a:t>
            </a:r>
            <a:r>
              <a:rPr kumimoji="1" lang="ko-KR" altLang="en-US" err="1"/>
              <a:t>수있는</a:t>
            </a:r>
            <a:r>
              <a:rPr kumimoji="1" lang="ko-KR" altLang="en-US"/>
              <a:t> 두 개의 새로운 키가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First, if your app ever accesses the local network, you should provide a usage description. [</a:t>
            </a:r>
            <a:r>
              <a:rPr kumimoji="1" lang="ko-KR" altLang="en-US"/>
              <a:t>먼저 앱이 로컬 네트워크에 액세스하는 경우 사용 설명을 제공해야합니다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This explains which features in your app require the local network. [</a:t>
            </a:r>
            <a:r>
              <a:rPr kumimoji="1" lang="ko-KR" altLang="en-US"/>
              <a:t>이것은 로컬 네트워크가 필요한 앱의 기능을 설명합니다</a:t>
            </a:r>
            <a:r>
              <a:rPr kumimoji="1" lang="en-US" altLang="ko-KR"/>
              <a:t>.] And second, if your app uses Bonjour to browse or advertise, you must provide a list of the service types that you use. [</a:t>
            </a:r>
            <a:r>
              <a:rPr kumimoji="1" lang="ko-KR" altLang="en-US"/>
              <a:t>둘째</a:t>
            </a:r>
            <a:r>
              <a:rPr kumimoji="1" lang="en-US" altLang="ko-KR"/>
              <a:t>, </a:t>
            </a:r>
            <a:r>
              <a:rPr kumimoji="1" lang="ko-KR" altLang="en-US"/>
              <a:t>앱에서 </a:t>
            </a:r>
            <a:r>
              <a:rPr kumimoji="1" lang="en-US" altLang="ko-KR"/>
              <a:t>Bonjour</a:t>
            </a:r>
            <a:r>
              <a:rPr kumimoji="1" lang="ko-KR" altLang="en-US" err="1"/>
              <a:t>를</a:t>
            </a:r>
            <a:r>
              <a:rPr kumimoji="1" lang="ko-KR" altLang="en-US"/>
              <a:t> 사용하여 탐색하거나 광고하는 경우 사용하는 서비스 유형 목록을 제공해야합니다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Each service type is a unique string registered with IANA, that identifies your application protocol. [</a:t>
            </a:r>
            <a:r>
              <a:rPr kumimoji="1" lang="ko-KR" altLang="en-US"/>
              <a:t>각 서비스 유형은 애플리케이션 프로토콜을 식별하는 </a:t>
            </a:r>
            <a:r>
              <a:rPr kumimoji="1" lang="en-US" altLang="ko-KR"/>
              <a:t>IANA</a:t>
            </a:r>
            <a:r>
              <a:rPr kumimoji="1" lang="ko-KR" altLang="en-US"/>
              <a:t>에 등록 된 고유 한 문자열입니다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Here, the service type is </a:t>
            </a:r>
            <a:r>
              <a:rPr kumimoji="1" lang="en-US" altLang="ko-KR" err="1"/>
              <a:t>tictactoe.tcp</a:t>
            </a:r>
            <a:r>
              <a:rPr kumimoji="1" lang="en-US" altLang="ko-KR"/>
              <a:t>. [</a:t>
            </a:r>
            <a:r>
              <a:rPr kumimoji="1" lang="ko-KR" altLang="en-US"/>
              <a:t>여기서 서비스 유형은 </a:t>
            </a:r>
            <a:r>
              <a:rPr kumimoji="1" lang="en-US" altLang="ko-KR" err="1"/>
              <a:t>tictactoe.tcp</a:t>
            </a:r>
            <a:r>
              <a:rPr kumimoji="1" lang="ko-KR" altLang="en-US"/>
              <a:t>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There are several different APIs that allow your app to use Bonjour. [</a:t>
            </a:r>
            <a:r>
              <a:rPr kumimoji="1" lang="ko-KR" altLang="en-US"/>
              <a:t>앱에서 </a:t>
            </a:r>
            <a:r>
              <a:rPr kumimoji="1" lang="en-US" altLang="ko-KR"/>
              <a:t>Bonjour</a:t>
            </a:r>
            <a:r>
              <a:rPr kumimoji="1" lang="ko-KR" altLang="en-US" err="1"/>
              <a:t>를</a:t>
            </a:r>
            <a:r>
              <a:rPr kumimoji="1" lang="ko-KR" altLang="en-US"/>
              <a:t> 사용할 수 </a:t>
            </a:r>
            <a:r>
              <a:rPr kumimoji="1" lang="ko-KR" altLang="en-US" err="1"/>
              <a:t>있도록하는</a:t>
            </a:r>
            <a:r>
              <a:rPr kumimoji="1" lang="ko-KR" altLang="en-US"/>
              <a:t> 여러 가지 </a:t>
            </a:r>
            <a:r>
              <a:rPr kumimoji="1" lang="en-US" altLang="ko-KR"/>
              <a:t>API</a:t>
            </a:r>
            <a:r>
              <a:rPr kumimoji="1" lang="ko-KR" altLang="en-US"/>
              <a:t>가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If you use any of these APIs, be sure to update your </a:t>
            </a:r>
            <a:r>
              <a:rPr kumimoji="1" lang="en-US" altLang="ko-KR" err="1"/>
              <a:t>Info.plist</a:t>
            </a:r>
            <a:r>
              <a:rPr kumimoji="1" lang="en-US" altLang="ko-KR"/>
              <a:t> to list out your Bonjour service types. [</a:t>
            </a:r>
            <a:r>
              <a:rPr kumimoji="1" lang="ko-KR" altLang="en-US"/>
              <a:t>이러한 </a:t>
            </a:r>
            <a:r>
              <a:rPr kumimoji="1" lang="en-US" altLang="ko-KR"/>
              <a:t>API</a:t>
            </a:r>
            <a:r>
              <a:rPr kumimoji="1" lang="ko-KR" altLang="en-US" err="1"/>
              <a:t>를</a:t>
            </a:r>
            <a:r>
              <a:rPr kumimoji="1" lang="ko-KR" altLang="en-US"/>
              <a:t> 사용하는 경우 </a:t>
            </a:r>
            <a:r>
              <a:rPr kumimoji="1" lang="en-US" altLang="ko-KR"/>
              <a:t>Bonjour </a:t>
            </a:r>
            <a:r>
              <a:rPr kumimoji="1" lang="ko-KR" altLang="en-US"/>
              <a:t>서비스 유형을 나열하도록 </a:t>
            </a:r>
            <a:r>
              <a:rPr kumimoji="1" lang="en-US" altLang="ko-KR" err="1"/>
              <a:t>Info.plist</a:t>
            </a:r>
            <a:r>
              <a:rPr kumimoji="1" lang="ko-KR" altLang="en-US" err="1"/>
              <a:t>를</a:t>
            </a:r>
            <a:r>
              <a:rPr kumimoji="1" lang="ko-KR" altLang="en-US"/>
              <a:t> </a:t>
            </a:r>
            <a:r>
              <a:rPr kumimoji="1" lang="ko-KR" altLang="en-US" err="1"/>
              <a:t>업데이트해야합니다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There's a small set of apps that perform their local multicast discovery without Bonjour, or that need to enumerate all of the Bonjour service types on a network. [Bonjour</a:t>
            </a:r>
            <a:r>
              <a:rPr kumimoji="1" lang="ko-KR" altLang="en-US"/>
              <a:t>없이 로컬 멀티 캐스트 검색을 수행하거나 네트워크에서 모든 </a:t>
            </a:r>
            <a:r>
              <a:rPr kumimoji="1" lang="en-US" altLang="ko-KR"/>
              <a:t>Bonjour </a:t>
            </a:r>
            <a:r>
              <a:rPr kumimoji="1" lang="ko-KR" altLang="en-US"/>
              <a:t>서비스 유형을 열거해야하는 작은 앱 집합이 있습니다</a:t>
            </a:r>
            <a:r>
              <a:rPr kumimoji="1" lang="en-US" altLang="ko-KR"/>
              <a:t>.] These operations require an entitlement in iOS 14. [</a:t>
            </a:r>
            <a:r>
              <a:rPr kumimoji="1" lang="ko-KR" altLang="en-US"/>
              <a:t>이러한 작업에는 </a:t>
            </a:r>
            <a:r>
              <a:rPr kumimoji="1" lang="en-US" altLang="ko-KR"/>
              <a:t>iOS 14</a:t>
            </a:r>
            <a:r>
              <a:rPr kumimoji="1" lang="ko-KR" altLang="en-US"/>
              <a:t>의 권한이 필요합니다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You can request this entitlement through the developer portal. [</a:t>
            </a:r>
            <a:r>
              <a:rPr kumimoji="1" lang="ko-KR" altLang="en-US"/>
              <a:t>개발자 포털을 </a:t>
            </a:r>
            <a:r>
              <a:rPr kumimoji="1" lang="ko-KR" altLang="en-US" err="1"/>
              <a:t>통해이</a:t>
            </a:r>
            <a:r>
              <a:rPr kumimoji="1" lang="ko-KR" altLang="en-US"/>
              <a:t> 권한을 요청할 수 있습니다</a:t>
            </a:r>
            <a:r>
              <a:rPr kumimoji="1" lang="en-US" altLang="ko-KR"/>
              <a:t>.] Now let's walk through the process of updating your app. [</a:t>
            </a:r>
            <a:r>
              <a:rPr kumimoji="1" lang="ko-KR" altLang="en-US"/>
              <a:t>이제 앱을 업데이트하는 과정을 살펴 보겠습니다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So here's an app that I originally built for iOS 13, that lets me play tic-tac-toe with others around me. [</a:t>
            </a:r>
            <a:r>
              <a:rPr kumimoji="1" lang="ko-KR" altLang="en-US"/>
              <a:t>여기 제가 원래 </a:t>
            </a:r>
            <a:r>
              <a:rPr kumimoji="1" lang="en-US" altLang="ko-KR"/>
              <a:t>iOS 13 </a:t>
            </a:r>
            <a:r>
              <a:rPr kumimoji="1" lang="ko-KR" altLang="en-US"/>
              <a:t>용으로 만든 앱이 있습니다</a:t>
            </a:r>
            <a:r>
              <a:rPr kumimoji="1" lang="en-US" altLang="ko-KR"/>
              <a:t>.</a:t>
            </a:r>
            <a:r>
              <a:rPr kumimoji="1" lang="ko-KR" altLang="en-US"/>
              <a:t>이 앱을 사용하면 주변 사람들과 </a:t>
            </a:r>
            <a:r>
              <a:rPr kumimoji="1" lang="ko-KR" altLang="en-US" err="1"/>
              <a:t>틱택</a:t>
            </a:r>
            <a:r>
              <a:rPr kumimoji="1" lang="ko-KR" altLang="en-US"/>
              <a:t> 토 게임을 할 수 있습니다</a:t>
            </a:r>
            <a:r>
              <a:rPr kumimoji="1" lang="en-US" altLang="ko-KR"/>
              <a:t>.] All I'm going to do is rerun the app against the iOS 14 SDK and see what happens. [</a:t>
            </a:r>
            <a:r>
              <a:rPr kumimoji="1" lang="ko-KR" altLang="en-US"/>
              <a:t>내가 할 일은 </a:t>
            </a:r>
            <a:r>
              <a:rPr kumimoji="1" lang="en-US" altLang="ko-KR"/>
              <a:t>iOS 14 SDK</a:t>
            </a:r>
            <a:r>
              <a:rPr kumimoji="1" lang="ko-KR" altLang="en-US"/>
              <a:t>에 대해 앱을 다시 실행하고 어떤 일이 발생하는지 확인하는 것입니다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All right. [</a:t>
            </a:r>
            <a:r>
              <a:rPr kumimoji="1" lang="ko-KR" altLang="en-US"/>
              <a:t>괜찮아</a:t>
            </a:r>
            <a:r>
              <a:rPr kumimoji="1" lang="en-US" altLang="ko-KR"/>
              <a:t>.] So I don't see anyone nearby. [</a:t>
            </a:r>
            <a:r>
              <a:rPr kumimoji="1" lang="ko-KR" altLang="en-US"/>
              <a:t>그래서 근처에 아무도 보이지 않습니다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And that's kind of unexpected to me. [</a:t>
            </a:r>
            <a:r>
              <a:rPr kumimoji="1" lang="ko-KR" altLang="en-US"/>
              <a:t>그리고 그것은 나에게 예상치 못한 일입니다</a:t>
            </a:r>
            <a:r>
              <a:rPr kumimoji="1" lang="en-US" altLang="ko-KR"/>
              <a:t>.] It's not working as I really wanted. [</a:t>
            </a:r>
            <a:r>
              <a:rPr kumimoji="1" lang="ko-KR" altLang="en-US"/>
              <a:t>내가 정말로 </a:t>
            </a:r>
            <a:r>
              <a:rPr kumimoji="1" lang="ko-KR" altLang="en-US" err="1"/>
              <a:t>원했던대로</a:t>
            </a:r>
            <a:r>
              <a:rPr kumimoji="1" lang="ko-KR" altLang="en-US"/>
              <a:t> 작동하지 않습니다</a:t>
            </a:r>
            <a:r>
              <a:rPr kumimoji="1" lang="en-US" altLang="ko-KR"/>
              <a:t>.] And if I look at the debug output, you can notice that there is an error that we're getting from our browser object of "</a:t>
            </a:r>
            <a:r>
              <a:rPr kumimoji="1" lang="en-US" altLang="ko-KR" err="1"/>
              <a:t>NoAuth</a:t>
            </a:r>
            <a:r>
              <a:rPr kumimoji="1" lang="en-US" altLang="ko-KR"/>
              <a:t>." [</a:t>
            </a:r>
            <a:r>
              <a:rPr kumimoji="1" lang="ko-KR" altLang="en-US"/>
              <a:t>디버그 출력을 보면 </a:t>
            </a:r>
            <a:r>
              <a:rPr kumimoji="1" lang="en-US" altLang="ko-KR"/>
              <a:t>'</a:t>
            </a:r>
            <a:r>
              <a:rPr kumimoji="1" lang="en-US" altLang="ko-KR" err="1"/>
              <a:t>NoAuth</a:t>
            </a:r>
            <a:r>
              <a:rPr kumimoji="1" lang="en-US" altLang="ko-KR"/>
              <a:t>'</a:t>
            </a:r>
            <a:r>
              <a:rPr kumimoji="1" lang="ko-KR" altLang="en-US"/>
              <a:t>라는 브라우저 개체에서 오류가 발생하는 것을 알 수 있습니다</a:t>
            </a:r>
            <a:r>
              <a:rPr kumimoji="1" lang="en-US" altLang="ko-KR"/>
              <a:t>.] This error means that the app is being blocked without any local network access prompt. [</a:t>
            </a:r>
            <a:r>
              <a:rPr kumimoji="1" lang="ko-KR" altLang="en-US"/>
              <a:t>이 오류는 앱이 로컬 네트워크 액세스 프롬프트없이 차단되고 있음을 의미합니다</a:t>
            </a:r>
            <a:r>
              <a:rPr kumimoji="1" lang="en-US" altLang="ko-KR"/>
              <a:t>.] If you see this </a:t>
            </a:r>
            <a:r>
              <a:rPr kumimoji="1" lang="en-US" altLang="ko-KR" err="1"/>
              <a:t>NoAuth</a:t>
            </a:r>
            <a:r>
              <a:rPr kumimoji="1" lang="en-US" altLang="ko-KR"/>
              <a:t> error, it means that you need to add your Bonjour services and usage description to your </a:t>
            </a:r>
            <a:r>
              <a:rPr kumimoji="1" lang="en-US" altLang="ko-KR" err="1"/>
              <a:t>Info.plist</a:t>
            </a:r>
            <a:r>
              <a:rPr kumimoji="1" lang="en-US" altLang="ko-KR"/>
              <a:t>. [</a:t>
            </a:r>
            <a:r>
              <a:rPr kumimoji="1" lang="ko-KR" altLang="en-US"/>
              <a:t>이 </a:t>
            </a:r>
            <a:r>
              <a:rPr kumimoji="1" lang="en-US" altLang="ko-KR" err="1"/>
              <a:t>NoAuth</a:t>
            </a:r>
            <a:r>
              <a:rPr kumimoji="1" lang="en-US" altLang="ko-KR"/>
              <a:t> </a:t>
            </a:r>
            <a:r>
              <a:rPr kumimoji="1" lang="ko-KR" altLang="en-US"/>
              <a:t>오류가 표시되면 </a:t>
            </a:r>
            <a:r>
              <a:rPr kumimoji="1" lang="en-US" altLang="ko-KR"/>
              <a:t>Bonjour </a:t>
            </a:r>
            <a:r>
              <a:rPr kumimoji="1" lang="ko-KR" altLang="en-US"/>
              <a:t>서비스 및 사용 설명을 </a:t>
            </a:r>
            <a:r>
              <a:rPr kumimoji="1" lang="en-US" altLang="ko-KR" err="1"/>
              <a:t>Info.plist</a:t>
            </a:r>
            <a:r>
              <a:rPr kumimoji="1" lang="ko-KR" altLang="en-US"/>
              <a:t>에 추가해야 함을 의미합니다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Let's go do that now. [</a:t>
            </a:r>
            <a:r>
              <a:rPr kumimoji="1" lang="ko-KR" altLang="en-US"/>
              <a:t>지금 가자</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So what we do is, we go to the project settings, and we look at Info. [</a:t>
            </a:r>
            <a:r>
              <a:rPr kumimoji="1" lang="ko-KR" altLang="en-US"/>
              <a:t>그래서 </a:t>
            </a:r>
            <a:r>
              <a:rPr kumimoji="1" lang="ko-KR" altLang="en-US" err="1"/>
              <a:t>우리가하는</a:t>
            </a:r>
            <a:r>
              <a:rPr kumimoji="1" lang="ko-KR" altLang="en-US"/>
              <a:t> 일은 프로젝트 설정으로 가서 </a:t>
            </a:r>
            <a:r>
              <a:rPr kumimoji="1" lang="en-US" altLang="ko-KR"/>
              <a:t>Info</a:t>
            </a:r>
            <a:r>
              <a:rPr kumimoji="1" lang="ko-KR" altLang="en-US" err="1"/>
              <a:t>를</a:t>
            </a:r>
            <a:r>
              <a:rPr kumimoji="1" lang="ko-KR" altLang="en-US"/>
              <a:t> 보는 것입니다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Here, we're </a:t>
            </a:r>
            <a:r>
              <a:rPr kumimoji="1" lang="en-US" altLang="ko-KR" err="1"/>
              <a:t>gonna</a:t>
            </a:r>
            <a:r>
              <a:rPr kumimoji="1" lang="en-US" altLang="ko-KR"/>
              <a:t> need to add two new fields. [</a:t>
            </a:r>
            <a:r>
              <a:rPr kumimoji="1" lang="ko-KR" altLang="en-US"/>
              <a:t>여기에 두 개의 새 필드를 </a:t>
            </a:r>
            <a:r>
              <a:rPr kumimoji="1" lang="ko-KR" altLang="en-US" err="1"/>
              <a:t>추가해야합니다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First is the privacy field for the local network access usage description. [</a:t>
            </a:r>
            <a:r>
              <a:rPr kumimoji="1" lang="ko-KR" altLang="en-US"/>
              <a:t>첫 번째는 로컬 네트워크 액세스 사용 설명에 대한 개인 정보 필드입니다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Great. [</a:t>
            </a:r>
            <a:r>
              <a:rPr kumimoji="1" lang="ko-KR" altLang="en-US"/>
              <a:t>큰</a:t>
            </a:r>
            <a:r>
              <a:rPr kumimoji="1" lang="en-US" altLang="ko-KR"/>
              <a:t>.] So here let's put something like, "</a:t>
            </a:r>
            <a:r>
              <a:rPr kumimoji="1" lang="en-US" altLang="ko-KR" err="1"/>
              <a:t>TicTacToe</a:t>
            </a:r>
            <a:r>
              <a:rPr kumimoji="1" lang="en-US" altLang="ko-KR"/>
              <a:t> uses the local network to discover players around you." [</a:t>
            </a:r>
            <a:r>
              <a:rPr kumimoji="1" lang="ko-KR" altLang="en-US"/>
              <a:t>여기에 </a:t>
            </a:r>
            <a:r>
              <a:rPr kumimoji="1" lang="en-US" altLang="ko-KR"/>
              <a:t>'</a:t>
            </a:r>
            <a:r>
              <a:rPr kumimoji="1" lang="en-US" altLang="ko-KR" err="1"/>
              <a:t>TicTacToe</a:t>
            </a:r>
            <a:r>
              <a:rPr kumimoji="1" lang="ko-KR" altLang="en-US"/>
              <a:t>는 로컬 네트워크를 사용하여 주변의 플레이어를 찾습니다</a:t>
            </a:r>
            <a:r>
              <a:rPr kumimoji="1" lang="en-US" altLang="ko-KR"/>
              <a:t>.'</a:t>
            </a:r>
            <a:r>
              <a:rPr kumimoji="1" lang="ko-KR" altLang="en-US"/>
              <a:t>와 같이 입력 해 보겠습니다</a:t>
            </a:r>
            <a:r>
              <a:rPr kumimoji="1" lang="en-US" altLang="ko-KR"/>
              <a:t>.] That makes sense. [</a:t>
            </a:r>
            <a:r>
              <a:rPr kumimoji="1" lang="ko-KR" altLang="en-US"/>
              <a:t>말이 되네요</a:t>
            </a:r>
            <a:r>
              <a:rPr kumimoji="1" lang="en-US" altLang="ko-KR"/>
              <a:t>.] And the other thing we need to do is add the Bonjour service types. [</a:t>
            </a:r>
            <a:r>
              <a:rPr kumimoji="1" lang="ko-KR" altLang="en-US"/>
              <a:t>그리고 </a:t>
            </a:r>
            <a:r>
              <a:rPr kumimoji="1" lang="ko-KR" altLang="en-US" err="1"/>
              <a:t>우리가해야</a:t>
            </a:r>
            <a:r>
              <a:rPr kumimoji="1" lang="ko-KR" altLang="en-US"/>
              <a:t> 할 또 다른 일은 </a:t>
            </a:r>
            <a:r>
              <a:rPr kumimoji="1" lang="en-US" altLang="ko-KR"/>
              <a:t>Bonjour </a:t>
            </a:r>
            <a:r>
              <a:rPr kumimoji="1" lang="ko-KR" altLang="en-US"/>
              <a:t>서비스 유형을 추가하는 것입니다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So this can be added as Bonjour services. [</a:t>
            </a:r>
            <a:r>
              <a:rPr kumimoji="1" lang="ko-KR" altLang="en-US"/>
              <a:t>따라서 이것은 </a:t>
            </a:r>
            <a:r>
              <a:rPr kumimoji="1" lang="en-US" altLang="ko-KR"/>
              <a:t>Bonjour </a:t>
            </a:r>
            <a:r>
              <a:rPr kumimoji="1" lang="ko-KR" altLang="en-US"/>
              <a:t>서비스로 추가 할 수 있습니다</a:t>
            </a:r>
            <a:r>
              <a:rPr kumimoji="1" lang="en-US" altLang="ko-KR"/>
              <a:t>.] And automatically this knows that it's an array of strings. [</a:t>
            </a:r>
            <a:r>
              <a:rPr kumimoji="1" lang="ko-KR" altLang="en-US"/>
              <a:t>그리고 자동으로 이것은 그것이 문자열의 배열이라는 것을 압니다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This app only uses one type, and that type is </a:t>
            </a:r>
            <a:r>
              <a:rPr kumimoji="1" lang="en-US" altLang="ko-KR" err="1"/>
              <a:t>tictactoe.tcp</a:t>
            </a:r>
            <a:r>
              <a:rPr kumimoji="1" lang="en-US" altLang="ko-KR"/>
              <a:t>. [</a:t>
            </a:r>
            <a:r>
              <a:rPr kumimoji="1" lang="ko-KR" altLang="en-US"/>
              <a:t>이 앱은 한 가지 유형 만 사용하며 해당 유형은 </a:t>
            </a:r>
            <a:r>
              <a:rPr kumimoji="1" lang="en-US" altLang="ko-KR" err="1"/>
              <a:t>tictactoe.tcp</a:t>
            </a:r>
            <a:r>
              <a:rPr kumimoji="1" lang="ko-KR" altLang="en-US"/>
              <a:t>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Great. [</a:t>
            </a:r>
            <a:r>
              <a:rPr kumimoji="1" lang="ko-KR" altLang="en-US"/>
              <a:t>큰</a:t>
            </a:r>
            <a:r>
              <a:rPr kumimoji="1" lang="en-US" altLang="ko-KR"/>
              <a:t>.] Let's recompile the app now and see what happens. [</a:t>
            </a:r>
            <a:r>
              <a:rPr kumimoji="1" lang="ko-KR" altLang="en-US"/>
              <a:t>이제 앱을 다시 컴파일하고 어떤 일이 발생하는지 살펴 보겠습니다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All right. [</a:t>
            </a:r>
            <a:r>
              <a:rPr kumimoji="1" lang="ko-KR" altLang="en-US"/>
              <a:t>괜찮아</a:t>
            </a:r>
            <a:r>
              <a:rPr kumimoji="1" lang="en-US" altLang="ko-KR"/>
              <a:t>.] So we see that immediately we get a prompt in the app that </a:t>
            </a:r>
            <a:r>
              <a:rPr kumimoji="1" lang="en-US" altLang="ko-KR" err="1"/>
              <a:t>TicTacToe</a:t>
            </a:r>
            <a:r>
              <a:rPr kumimoji="1" lang="en-US" altLang="ko-KR"/>
              <a:t> would like to find and connect to devices on my local network. [</a:t>
            </a:r>
            <a:r>
              <a:rPr kumimoji="1" lang="ko-KR" altLang="en-US"/>
              <a:t>따라서 </a:t>
            </a:r>
            <a:r>
              <a:rPr kumimoji="1" lang="en-US" altLang="ko-KR" err="1"/>
              <a:t>TicTacToe</a:t>
            </a:r>
            <a:r>
              <a:rPr kumimoji="1" lang="ko-KR" altLang="en-US"/>
              <a:t>가 내 로컬 네트워크에서 장치를 찾아 </a:t>
            </a:r>
            <a:r>
              <a:rPr kumimoji="1" lang="ko-KR" altLang="en-US" err="1"/>
              <a:t>연결하려고한다는</a:t>
            </a:r>
            <a:r>
              <a:rPr kumimoji="1" lang="ko-KR" altLang="en-US"/>
              <a:t> 메시지가 앱에 즉시 표시됩니다</a:t>
            </a:r>
            <a:r>
              <a:rPr kumimoji="1" lang="en-US" altLang="ko-KR"/>
              <a:t>.] And we also see that custom usage string that we set in the </a:t>
            </a:r>
            <a:r>
              <a:rPr kumimoji="1" lang="en-US" altLang="ko-KR" err="1"/>
              <a:t>Info.plist</a:t>
            </a:r>
            <a:r>
              <a:rPr kumimoji="1" lang="en-US" altLang="ko-KR"/>
              <a:t>. [</a:t>
            </a:r>
            <a:r>
              <a:rPr kumimoji="1" lang="ko-KR" altLang="en-US"/>
              <a:t>또한 </a:t>
            </a:r>
            <a:r>
              <a:rPr kumimoji="1" lang="en-US" altLang="ko-KR" err="1"/>
              <a:t>Info.plist</a:t>
            </a:r>
            <a:r>
              <a:rPr kumimoji="1" lang="ko-KR" altLang="en-US"/>
              <a:t>에서 설정 한 사용자 지정 사용 문자열도 볼 수 있습니다</a:t>
            </a:r>
            <a:r>
              <a:rPr kumimoji="1" lang="en-US" altLang="ko-KR"/>
              <a:t>.] Now, if I click "Ok," the app is actually browsing on Bonjour. [</a:t>
            </a:r>
            <a:r>
              <a:rPr kumimoji="1" lang="ko-KR" altLang="en-US"/>
              <a:t>이제 </a:t>
            </a:r>
            <a:r>
              <a:rPr kumimoji="1" lang="en-US" altLang="ko-KR"/>
              <a:t>'</a:t>
            </a:r>
            <a:r>
              <a:rPr kumimoji="1" lang="ko-KR" altLang="en-US"/>
              <a:t>확인</a:t>
            </a:r>
            <a:r>
              <a:rPr kumimoji="1" lang="en-US" altLang="ko-KR"/>
              <a:t>'</a:t>
            </a:r>
            <a:r>
              <a:rPr kumimoji="1" lang="ko-KR" altLang="en-US"/>
              <a:t>을 클릭하면 앱이 실제로 </a:t>
            </a:r>
            <a:r>
              <a:rPr kumimoji="1" lang="en-US" altLang="ko-KR"/>
              <a:t>Bonjour</a:t>
            </a:r>
            <a:r>
              <a:rPr kumimoji="1" lang="ko-KR" altLang="en-US" err="1"/>
              <a:t>를</a:t>
            </a:r>
            <a:r>
              <a:rPr kumimoji="1" lang="ko-KR" altLang="en-US"/>
              <a:t> 탐색합니다</a:t>
            </a:r>
            <a:r>
              <a:rPr kumimoji="1" lang="en-US" altLang="ko-KR"/>
              <a:t>.] That's great. [</a:t>
            </a:r>
            <a:r>
              <a:rPr kumimoji="1" lang="ko-KR" altLang="en-US"/>
              <a:t>훌륭합니다</a:t>
            </a:r>
            <a:r>
              <a:rPr kumimoji="1" lang="en-US" altLang="ko-KR"/>
              <a:t>.] However, you might have noticed that this happened right when I launched the app, and that can be a bit of a jarring experience for the user. [</a:t>
            </a:r>
            <a:r>
              <a:rPr kumimoji="1" lang="ko-KR" altLang="en-US"/>
              <a:t>그러나 앱을 시작했을 때 바로 이런 일이 발생했으며 사용자에게 약간의 불편한 경험이 될 수 있음을 눈치 채 </a:t>
            </a:r>
            <a:r>
              <a:rPr kumimoji="1" lang="ko-KR" altLang="en-US" err="1"/>
              <a:t>셨을</a:t>
            </a:r>
            <a:r>
              <a:rPr kumimoji="1" lang="ko-KR" altLang="en-US"/>
              <a:t> 것입니다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Instead, I have also created another version of the app that only prompts, and only tries to browse, when the user actually does an action. [</a:t>
            </a:r>
            <a:r>
              <a:rPr kumimoji="1" lang="ko-KR" altLang="en-US"/>
              <a:t>대신 사용자가 실제로 작업을 수행 할 때 메시지 만 표시하고 탐색 만 시도하는 다른 버전의 앱도 만들었습니다</a:t>
            </a:r>
            <a:r>
              <a:rPr kumimoji="1" lang="en-US" altLang="ko-KR"/>
              <a:t>.] So let's go over to the phone and look at that now. [</a:t>
            </a:r>
            <a:r>
              <a:rPr kumimoji="1" lang="ko-KR" altLang="en-US"/>
              <a:t>이제 전화로 가서 살펴 보겠습니다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So here is this other version of the app. [</a:t>
            </a:r>
            <a:r>
              <a:rPr kumimoji="1" lang="ko-KR" altLang="en-US"/>
              <a:t>여기에 다른 버전의 앱이 있습니다</a:t>
            </a:r>
            <a:r>
              <a:rPr kumimoji="1" lang="en-US" altLang="ko-KR"/>
              <a:t>.] And you notice that once I started running it, there wasn't a prompt. [</a:t>
            </a:r>
            <a:r>
              <a:rPr kumimoji="1" lang="ko-KR" altLang="en-US"/>
              <a:t>그리고 일단 실행을 시작하면 프롬프트가 없다는 것을 알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Instead, only when I start clicking on "Search for games" to initiate the discovery of other players, do I get the prompt. [</a:t>
            </a:r>
            <a:r>
              <a:rPr kumimoji="1" lang="ko-KR" altLang="en-US"/>
              <a:t>대신 다른 플레이어를 찾기 위해 </a:t>
            </a:r>
            <a:r>
              <a:rPr kumimoji="1" lang="en-US" altLang="ko-KR"/>
              <a:t>'</a:t>
            </a:r>
            <a:r>
              <a:rPr kumimoji="1" lang="ko-KR" altLang="en-US"/>
              <a:t>게임 검색</a:t>
            </a:r>
            <a:r>
              <a:rPr kumimoji="1" lang="en-US" altLang="ko-KR"/>
              <a:t>'</a:t>
            </a:r>
            <a:r>
              <a:rPr kumimoji="1" lang="ko-KR" altLang="en-US"/>
              <a:t>을 클릭 할 때만 메시지가 표시됩니다</a:t>
            </a:r>
            <a:r>
              <a:rPr kumimoji="1" lang="en-US" altLang="ko-KR"/>
              <a:t>.] This experience is much better, and let's allow that. [</a:t>
            </a:r>
            <a:r>
              <a:rPr kumimoji="1" lang="ko-KR" altLang="en-US"/>
              <a:t>이 경험은 훨씬 낫습니다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As you just saw, gating local network access with a privacy permission might change the experience of using your app. [</a:t>
            </a:r>
            <a:r>
              <a:rPr kumimoji="1" lang="ko-KR" altLang="en-US"/>
              <a:t>방금 본 것처럼 개인 정보 권한으로 로컬 네트워크 액세스를 </a:t>
            </a:r>
            <a:r>
              <a:rPr kumimoji="1" lang="ko-KR" altLang="en-US" err="1"/>
              <a:t>게이팅하면</a:t>
            </a:r>
            <a:r>
              <a:rPr kumimoji="1" lang="ko-KR" altLang="en-US"/>
              <a:t> 앱 사용 환경이 변경 될 수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 want to highlight a couple of best practices to consider when updating your app. [</a:t>
            </a:r>
            <a:r>
              <a:rPr kumimoji="1" lang="ko-KR" altLang="en-US"/>
              <a:t>앱을 업데이트 할 때 고려해야 할 몇 가지 모범 사례를 강조하고 싶습니다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First, make sure that people aren't confused when your app triggers a prompt. [</a:t>
            </a:r>
            <a:r>
              <a:rPr kumimoji="1" lang="ko-KR" altLang="en-US"/>
              <a:t>첫째</a:t>
            </a:r>
            <a:r>
              <a:rPr kumimoji="1" lang="en-US" altLang="ko-KR"/>
              <a:t>, </a:t>
            </a:r>
            <a:r>
              <a:rPr kumimoji="1" lang="ko-KR" altLang="en-US"/>
              <a:t>앱이 프롬프트를 트리거 할 때 사람들이 혼동하지 </a:t>
            </a:r>
            <a:r>
              <a:rPr kumimoji="1" lang="ko-KR" altLang="en-US" err="1"/>
              <a:t>않도록해야합니다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Rather than trying to browse the network when your app launches, wait for an action that requires browsing. [</a:t>
            </a:r>
            <a:r>
              <a:rPr kumimoji="1" lang="ko-KR" altLang="en-US"/>
              <a:t>앱이 시작될 때 네트워크 탐색을 시도하는 대신 탐색이 필요한 작업을 기다립니다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This is your app's opportunity to be granted access to the local network. [</a:t>
            </a:r>
            <a:r>
              <a:rPr kumimoji="1" lang="ko-KR" altLang="en-US"/>
              <a:t>앱이 로컬 네트워크에 대한 액세스 권한을 </a:t>
            </a:r>
            <a:r>
              <a:rPr kumimoji="1" lang="ko-KR" altLang="en-US" err="1"/>
              <a:t>부여받을</a:t>
            </a:r>
            <a:r>
              <a:rPr kumimoji="1" lang="ko-KR" altLang="en-US"/>
              <a:t> </a:t>
            </a:r>
            <a:r>
              <a:rPr kumimoji="1" lang="ko-KR" altLang="en-US" err="1"/>
              <a:t>수있는</a:t>
            </a:r>
            <a:r>
              <a:rPr kumimoji="1" lang="ko-KR" altLang="en-US"/>
              <a:t> 기회입니다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Choosing the right moment makes it more likely that someone will allow access. [</a:t>
            </a:r>
            <a:r>
              <a:rPr kumimoji="1" lang="ko-KR" altLang="en-US"/>
              <a:t>적절한 순간을 선택하면 누군가 액세스를 허용 할 가능성이 높아집니다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When your app does trigger a prompt, make sure you've provided a clear usage description that indicates exactly what feature is being enabled. [</a:t>
            </a:r>
            <a:r>
              <a:rPr kumimoji="1" lang="ko-KR" altLang="en-US"/>
              <a:t>앱이 프롬프트를 트리거 할 때 활성화되는 기능을 정확히 나타내는 명확한 사용법 설명을 제공했는지 확인하십시오</a:t>
            </a:r>
            <a:r>
              <a:rPr kumimoji="1" lang="en-US" altLang="ko-KR"/>
              <a:t>.] Your app may also encounter errors and API behaviors that it hadn't handled previously. [</a:t>
            </a:r>
            <a:r>
              <a:rPr kumimoji="1" lang="ko-KR" altLang="en-US"/>
              <a:t>앱에서 이전에 처리하지 못한 오류 및 </a:t>
            </a:r>
            <a:r>
              <a:rPr kumimoji="1" lang="en-US" altLang="ko-KR"/>
              <a:t>API </a:t>
            </a:r>
            <a:r>
              <a:rPr kumimoji="1" lang="ko-KR" altLang="en-US"/>
              <a:t>동작이 발생할 수도 있습니다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Bonjour APIs deliver results asynchronously. [Bonjour API</a:t>
            </a:r>
            <a:r>
              <a:rPr kumimoji="1" lang="ko-KR" altLang="en-US"/>
              <a:t>는 결과를 비동기 적으로 제공합니다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Whenever your app is waiting for permission, it will simply look like there are no devices nearby. [</a:t>
            </a:r>
            <a:r>
              <a:rPr kumimoji="1" lang="ko-KR" altLang="en-US"/>
              <a:t>앱이 권한을 기다리고있을 때마다 근처에 </a:t>
            </a:r>
            <a:r>
              <a:rPr kumimoji="1" lang="ko-KR" altLang="en-US" err="1"/>
              <a:t>기기가없는</a:t>
            </a:r>
            <a:r>
              <a:rPr kumimoji="1" lang="ko-KR" altLang="en-US"/>
              <a:t> 것처럼 보입니다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Local connections that use </a:t>
            </a:r>
            <a:r>
              <a:rPr kumimoji="1" lang="en-US" altLang="ko-KR" err="1"/>
              <a:t>NWConnection</a:t>
            </a:r>
            <a:r>
              <a:rPr kumimoji="1" lang="en-US" altLang="ko-KR"/>
              <a:t> will stay in the waiting state until your app gets permission. [</a:t>
            </a:r>
            <a:r>
              <a:rPr kumimoji="1" lang="en-US" altLang="ko-KR" err="1"/>
              <a:t>NWConnection</a:t>
            </a:r>
            <a:r>
              <a:rPr kumimoji="1" lang="ko-KR" altLang="en-US"/>
              <a:t>을 사용하는 로컬 연결은 앱이 </a:t>
            </a:r>
            <a:r>
              <a:rPr kumimoji="1" lang="ko-KR" altLang="en-US" err="1"/>
              <a:t>권한을받을</a:t>
            </a:r>
            <a:r>
              <a:rPr kumimoji="1" lang="ko-KR" altLang="en-US"/>
              <a:t> 때까지 대기 상태로 유지됩니다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Similarly, if your </a:t>
            </a:r>
            <a:r>
              <a:rPr kumimoji="1" lang="en-US" altLang="ko-KR" err="1"/>
              <a:t>URLSession</a:t>
            </a:r>
            <a:r>
              <a:rPr kumimoji="1" lang="en-US" altLang="ko-KR"/>
              <a:t> tasks use the local network, make sure to set the </a:t>
            </a:r>
            <a:r>
              <a:rPr kumimoji="1" lang="en-US" altLang="ko-KR" err="1"/>
              <a:t>waitsForConnectivity</a:t>
            </a:r>
            <a:r>
              <a:rPr kumimoji="1" lang="en-US" altLang="ko-KR"/>
              <a:t> property, so your task will complete once permission is granted. [</a:t>
            </a:r>
            <a:r>
              <a:rPr kumimoji="1" lang="ko-KR" altLang="en-US"/>
              <a:t>마찬가지로 </a:t>
            </a:r>
            <a:r>
              <a:rPr kumimoji="1" lang="en-US" altLang="ko-KR" err="1"/>
              <a:t>URLSession</a:t>
            </a:r>
            <a:r>
              <a:rPr kumimoji="1" lang="en-US" altLang="ko-KR"/>
              <a:t> </a:t>
            </a:r>
            <a:r>
              <a:rPr kumimoji="1" lang="ko-KR" altLang="en-US"/>
              <a:t>작업이 로컬 네트워크를 사용하는 경우 </a:t>
            </a:r>
            <a:r>
              <a:rPr kumimoji="1" lang="en-US" altLang="ko-KR" err="1"/>
              <a:t>waitsForConnectivity</a:t>
            </a:r>
            <a:r>
              <a:rPr kumimoji="1" lang="en-US" altLang="ko-KR"/>
              <a:t> </a:t>
            </a:r>
            <a:r>
              <a:rPr kumimoji="1" lang="ko-KR" altLang="en-US"/>
              <a:t>속성을 설정해야 권한이 부여되면 작업이 완료됩니다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And if you're still using sockets directly, you will need to handle system call errors when your app doesn't have permission. [</a:t>
            </a:r>
            <a:r>
              <a:rPr kumimoji="1" lang="ko-KR" altLang="en-US"/>
              <a:t>여전히 소켓을 직접 사용하는 경우 앱에 권한이 없을 때 시스템 호출 오류를 처리해야합니다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Lastly, your app should prefer using system-provided experiences for local networking whenever possible. [</a:t>
            </a:r>
            <a:r>
              <a:rPr kumimoji="1" lang="ko-KR" altLang="en-US"/>
              <a:t>마지막으로 앱은 가능할 때마다 로컬 네트워킹에 시스템 제공 환경을 사용하는 것을 </a:t>
            </a:r>
            <a:r>
              <a:rPr kumimoji="1" lang="ko-KR" altLang="en-US" err="1"/>
              <a:t>선호해야합니다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If you use </a:t>
            </a:r>
            <a:r>
              <a:rPr kumimoji="1" lang="en-US" altLang="ko-KR" err="1"/>
              <a:t>AirPrint</a:t>
            </a:r>
            <a:r>
              <a:rPr kumimoji="1" lang="en-US" altLang="ko-KR"/>
              <a:t>, </a:t>
            </a:r>
            <a:r>
              <a:rPr kumimoji="1" lang="en-US" altLang="ko-KR" err="1"/>
              <a:t>AirPlay</a:t>
            </a:r>
            <a:r>
              <a:rPr kumimoji="1" lang="en-US" altLang="ko-KR"/>
              <a:t>, </a:t>
            </a:r>
            <a:r>
              <a:rPr kumimoji="1" lang="en-US" altLang="ko-KR" err="1"/>
              <a:t>AirDrop</a:t>
            </a:r>
            <a:r>
              <a:rPr kumimoji="1" lang="en-US" altLang="ko-KR"/>
              <a:t>, or </a:t>
            </a:r>
            <a:r>
              <a:rPr kumimoji="1" lang="en-US" altLang="ko-KR" err="1"/>
              <a:t>HomeKit</a:t>
            </a:r>
            <a:r>
              <a:rPr kumimoji="1" lang="en-US" altLang="ko-KR"/>
              <a:t>, your app doesn’t need to handle anything special, while still providing strong privacy guarantees. [</a:t>
            </a:r>
            <a:r>
              <a:rPr kumimoji="1" lang="en-US" altLang="ko-KR" err="1"/>
              <a:t>AirPrint</a:t>
            </a:r>
            <a:r>
              <a:rPr kumimoji="1" lang="en-US" altLang="ko-KR"/>
              <a:t>, </a:t>
            </a:r>
            <a:r>
              <a:rPr kumimoji="1" lang="en-US" altLang="ko-KR" err="1"/>
              <a:t>AirPlay</a:t>
            </a:r>
            <a:r>
              <a:rPr kumimoji="1" lang="en-US" altLang="ko-KR"/>
              <a:t>, </a:t>
            </a:r>
            <a:r>
              <a:rPr kumimoji="1" lang="en-US" altLang="ko-KR" err="1"/>
              <a:t>AirDrop</a:t>
            </a:r>
            <a:r>
              <a:rPr kumimoji="1" lang="en-US" altLang="ko-KR"/>
              <a:t> </a:t>
            </a:r>
            <a:r>
              <a:rPr kumimoji="1" lang="ko-KR" altLang="en-US"/>
              <a:t>또는 </a:t>
            </a:r>
            <a:r>
              <a:rPr kumimoji="1" lang="en-US" altLang="ko-KR" err="1"/>
              <a:t>HomeKit</a:t>
            </a:r>
            <a:r>
              <a:rPr kumimoji="1" lang="ko-KR" altLang="en-US"/>
              <a:t>을 사용하는 경우 앱은 강력한 개인 정보 보호를 제공하면서 특별한 것을 처리 할 필요가 없습니다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Let’s recap what you need to do in your app. [</a:t>
            </a:r>
            <a:r>
              <a:rPr kumimoji="1" lang="ko-KR" altLang="en-US" err="1"/>
              <a:t>앱에서해야</a:t>
            </a:r>
            <a:r>
              <a:rPr kumimoji="1" lang="ko-KR" altLang="en-US"/>
              <a:t> 할 일을 요약 해 보겠습니다</a:t>
            </a:r>
            <a:r>
              <a:rPr kumimoji="1" lang="en-US" altLang="ko-KR"/>
              <a:t>.] First, rebuild your app with the iOS 14 SDK and test out the ways that your app uses the local network. [</a:t>
            </a:r>
            <a:r>
              <a:rPr kumimoji="1" lang="ko-KR" altLang="en-US"/>
              <a:t>먼저 </a:t>
            </a:r>
            <a:r>
              <a:rPr kumimoji="1" lang="en-US" altLang="ko-KR"/>
              <a:t>iOS 14 SDK</a:t>
            </a:r>
            <a:r>
              <a:rPr kumimoji="1" lang="ko-KR" altLang="en-US"/>
              <a:t>로 앱을 다시 빌드하고 앱이 로컬 네트워크를 사용하는 방식을 테스트합니다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Second, make sure to provide a clear usage description in your </a:t>
            </a:r>
            <a:r>
              <a:rPr kumimoji="1" lang="en-US" altLang="ko-KR" err="1"/>
              <a:t>Info.plist</a:t>
            </a:r>
            <a:r>
              <a:rPr kumimoji="1" lang="en-US" altLang="ko-KR"/>
              <a:t> if your app does use the local network. [</a:t>
            </a:r>
            <a:r>
              <a:rPr kumimoji="1" lang="ko-KR" altLang="en-US"/>
              <a:t>둘째</a:t>
            </a:r>
            <a:r>
              <a:rPr kumimoji="1" lang="en-US" altLang="ko-KR"/>
              <a:t>, </a:t>
            </a:r>
            <a:r>
              <a:rPr kumimoji="1" lang="ko-KR" altLang="en-US"/>
              <a:t>앱이 로컬 네트워크를 사용하는 경우 </a:t>
            </a:r>
            <a:r>
              <a:rPr kumimoji="1" lang="en-US" altLang="ko-KR" err="1"/>
              <a:t>Info.plist</a:t>
            </a:r>
            <a:r>
              <a:rPr kumimoji="1" lang="ko-KR" altLang="en-US"/>
              <a:t>에 명확한 사용 설명을 제공해야합니다</a:t>
            </a:r>
            <a:r>
              <a:rPr kumimoji="1" lang="en-US" altLang="ko-KR"/>
              <a:t>.] And last, if your app uses Bonjour, declare your service types in your </a:t>
            </a:r>
            <a:r>
              <a:rPr kumimoji="1" lang="en-US" altLang="ko-KR" err="1"/>
              <a:t>Info.plist</a:t>
            </a:r>
            <a:r>
              <a:rPr kumimoji="1" lang="en-US" altLang="ko-KR"/>
              <a:t>. [</a:t>
            </a:r>
            <a:r>
              <a:rPr kumimoji="1" lang="ko-KR" altLang="en-US"/>
              <a:t>마지막으로 앱에서 </a:t>
            </a:r>
            <a:r>
              <a:rPr kumimoji="1" lang="en-US" altLang="ko-KR"/>
              <a:t>Bonjour</a:t>
            </a:r>
            <a:r>
              <a:rPr kumimoji="1" lang="ko-KR" altLang="en-US" err="1"/>
              <a:t>를</a:t>
            </a:r>
            <a:r>
              <a:rPr kumimoji="1" lang="ko-KR" altLang="en-US"/>
              <a:t> 사용하는 경우 </a:t>
            </a:r>
            <a:r>
              <a:rPr kumimoji="1" lang="en-US" altLang="ko-KR" err="1"/>
              <a:t>Info.plist</a:t>
            </a:r>
            <a:r>
              <a:rPr kumimoji="1" lang="ko-KR" altLang="en-US"/>
              <a:t>에서 서비스 유형을 선언하십시오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ko-KR"/>
              <a:t>Thanks for watching. [</a:t>
            </a:r>
            <a:r>
              <a:rPr kumimoji="1" lang="ko-KR" altLang="en-US"/>
              <a:t>시청 해주셔서 감사합니다</a:t>
            </a:r>
            <a:r>
              <a:rPr kumimoji="1" lang="en-US" altLang="ko-K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ko-KR"/>
          </a:p>
          <a:p>
            <a:pPr marL="0" marR="0" indent="0" algn="l" defTabSz="914400" rtl="0" eaLnBrk="1" fontAlgn="auto" latinLnBrk="0" hangingPunct="1">
              <a:lnSpc>
                <a:spcPct val="100000"/>
              </a:lnSpc>
              <a:spcBef>
                <a:spcPts val="0"/>
              </a:spcBef>
              <a:spcAft>
                <a:spcPts val="0"/>
              </a:spcAft>
              <a:buClrTx/>
              <a:buSzTx/>
              <a:buFontTx/>
              <a:buNone/>
              <a:tabLst/>
              <a:defRPr/>
            </a:pPr>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4</a:t>
            </a:fld>
            <a:endParaRPr kumimoji="1" lang="ko-Kore-KR" altLang="en-US"/>
          </a:p>
        </p:txBody>
      </p:sp>
    </p:spTree>
    <p:extLst>
      <p:ext uri="{BB962C8B-B14F-4D97-AF65-F5344CB8AC3E}">
        <p14:creationId xmlns:p14="http://schemas.microsoft.com/office/powerpoint/2010/main" val="96906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a:t>iOS14</a:t>
            </a:r>
            <a:r>
              <a:rPr kumimoji="1" lang="ko-KR" altLang="en-US"/>
              <a:t>에서는 로컬 네트워크에 대한 액세스 제어를 추가하였습니다</a:t>
            </a:r>
            <a:r>
              <a:rPr kumimoji="1" lang="en-US" altLang="ko-KR"/>
              <a:t>.</a:t>
            </a:r>
          </a:p>
          <a:p>
            <a:r>
              <a:rPr kumimoji="1" lang="ko-KR" altLang="en-US"/>
              <a:t>앱이 </a:t>
            </a:r>
            <a:r>
              <a:rPr kumimoji="1" lang="en-US" altLang="ko-KR"/>
              <a:t>Bonjour</a:t>
            </a:r>
            <a:r>
              <a:rPr kumimoji="1" lang="ko-KR" altLang="en-US"/>
              <a:t> 또는 </a:t>
            </a:r>
            <a:r>
              <a:rPr kumimoji="1" lang="en-US" altLang="ko-KR" err="1"/>
              <a:t>mDNS</a:t>
            </a:r>
            <a:r>
              <a:rPr kumimoji="1" lang="ko-KR" altLang="en-US"/>
              <a:t> 스캔과 같이 로컬 네트워크에 액세스 </a:t>
            </a:r>
            <a:r>
              <a:rPr kumimoji="1" lang="ko-KR" altLang="en-US" err="1"/>
              <a:t>하려고하면</a:t>
            </a:r>
            <a:r>
              <a:rPr kumimoji="1" lang="ko-KR" altLang="en-US"/>
              <a:t> 사용자에게 액세스 권한을 제공하라는 메시지가 표시되고</a:t>
            </a:r>
            <a:r>
              <a:rPr kumimoji="1" lang="en-US" altLang="ko-KR"/>
              <a:t>,</a:t>
            </a:r>
            <a:r>
              <a:rPr kumimoji="1" lang="ko-KR" altLang="en-US"/>
              <a:t> 앱에 필요한 </a:t>
            </a:r>
            <a:r>
              <a:rPr kumimoji="1" lang="en-US" altLang="ko-KR"/>
              <a:t>Bonjour</a:t>
            </a:r>
            <a:r>
              <a:rPr kumimoji="1" lang="ko-KR" altLang="en-US"/>
              <a:t> 서비스를 선언해 시스템이 정보를 제공할 서비스를 알 수 있게 해야합니다</a:t>
            </a:r>
            <a:r>
              <a:rPr kumimoji="1" lang="en-US" altLang="ko-KR"/>
              <a:t>.</a:t>
            </a:r>
          </a:p>
          <a:p>
            <a:r>
              <a:rPr kumimoji="1" lang="ko-KR" altLang="en-US"/>
              <a:t>자세한 내용은 </a:t>
            </a:r>
            <a:r>
              <a:rPr kumimoji="1" lang="en-US" altLang="ko-KR"/>
              <a:t>Support local network privacy in your app </a:t>
            </a:r>
            <a:r>
              <a:rPr kumimoji="1" lang="ko-KR" altLang="en-US"/>
              <a:t>의 발표에서 확인할 수 있다고 합니다</a:t>
            </a:r>
            <a:r>
              <a:rPr kumimoji="1" lang="en-US" altLang="ko-KR"/>
              <a:t>.</a:t>
            </a:r>
          </a:p>
          <a:p>
            <a:endParaRPr kumimoji="1" lang="en-US" altLang="ko-Kore-KR"/>
          </a:p>
          <a:p>
            <a:endParaRPr kumimoji="1" lang="en-US" altLang="ko-Kore-KR"/>
          </a:p>
          <a:p>
            <a:r>
              <a:rPr kumimoji="1" lang="en-US" altLang="ko-KR"/>
              <a:t>--------</a:t>
            </a:r>
            <a:endParaRPr kumimoji="1" lang="en-US" altLang="ko-Kore-KR"/>
          </a:p>
          <a:p>
            <a:endParaRPr kumimoji="1" lang="en" altLang="ko-Kore-KR"/>
          </a:p>
          <a:p>
            <a:r>
              <a:rPr kumimoji="1" lang="en" altLang="ko-Kore-KR"/>
              <a:t>This year, we're adding control over access to the local network. </a:t>
            </a:r>
          </a:p>
          <a:p>
            <a:r>
              <a:rPr kumimoji="1" lang="en" altLang="ko-Kore-KR"/>
              <a:t>[</a:t>
            </a:r>
            <a:r>
              <a:rPr kumimoji="1" lang="ko-KR" altLang="en-US"/>
              <a:t>올해 우리는 로컬 네트워크에 대한 액세스 제어를 추가합니다</a:t>
            </a:r>
            <a:r>
              <a:rPr kumimoji="1" lang="en-US" altLang="ko-KR"/>
              <a:t>.] </a:t>
            </a:r>
          </a:p>
          <a:p>
            <a:endParaRPr kumimoji="1" lang="en-US" altLang="ko-Kore-KR"/>
          </a:p>
          <a:p>
            <a:r>
              <a:rPr kumimoji="1" lang="en" altLang="ko-Kore-KR"/>
              <a:t>When your app tries to access the local network, such as with a Bonjour or </a:t>
            </a:r>
            <a:r>
              <a:rPr kumimoji="1" lang="en" altLang="ko-Kore-KR" err="1"/>
              <a:t>mDNS</a:t>
            </a:r>
            <a:r>
              <a:rPr kumimoji="1" lang="en" altLang="ko-Kore-KR"/>
              <a:t> scan, it will prompt the user to provide it access to do so.</a:t>
            </a:r>
          </a:p>
          <a:p>
            <a:r>
              <a:rPr kumimoji="1" lang="en" altLang="ko-Kore-KR"/>
              <a:t> [</a:t>
            </a:r>
            <a:r>
              <a:rPr kumimoji="1" lang="ko-KR" altLang="en-US"/>
              <a:t>앱이 </a:t>
            </a:r>
            <a:r>
              <a:rPr kumimoji="1" lang="en" altLang="ko-Kore-KR"/>
              <a:t>Bonjour </a:t>
            </a:r>
            <a:r>
              <a:rPr kumimoji="1" lang="ko-KR" altLang="en-US"/>
              <a:t>또는 </a:t>
            </a:r>
            <a:r>
              <a:rPr kumimoji="1" lang="en" altLang="ko-Kore-KR" err="1"/>
              <a:t>mDNS</a:t>
            </a:r>
            <a:r>
              <a:rPr kumimoji="1" lang="en" altLang="ko-Kore-KR"/>
              <a:t> </a:t>
            </a:r>
            <a:r>
              <a:rPr kumimoji="1" lang="ko-KR" altLang="en-US"/>
              <a:t>스캔과 같이 로컬 네트워크에 </a:t>
            </a:r>
            <a:r>
              <a:rPr kumimoji="1" lang="ko-KR" altLang="en-US" err="1"/>
              <a:t>액세스하려고하면</a:t>
            </a:r>
            <a:r>
              <a:rPr kumimoji="1" lang="ko-KR" altLang="en-US"/>
              <a:t> 사용자에게 액세스 권한을 제공하라는 메시지가 표시됩니다</a:t>
            </a:r>
            <a:r>
              <a:rPr kumimoji="1" lang="en-US" altLang="ko-KR"/>
              <a:t>.] </a:t>
            </a:r>
          </a:p>
          <a:p>
            <a:endParaRPr kumimoji="1" lang="en-US" altLang="ko-Kore-KR"/>
          </a:p>
          <a:p>
            <a:r>
              <a:rPr kumimoji="1" lang="en" altLang="ko-Kore-KR"/>
              <a:t>You should declare which Bonjour services your app requires in your </a:t>
            </a:r>
            <a:r>
              <a:rPr kumimoji="1" lang="en" altLang="ko-Kore-KR" err="1"/>
              <a:t>Info.plist</a:t>
            </a:r>
            <a:r>
              <a:rPr kumimoji="1" lang="en" altLang="ko-Kore-KR"/>
              <a:t> so that the system knows which services to provide information from. </a:t>
            </a:r>
          </a:p>
          <a:p>
            <a:r>
              <a:rPr kumimoji="1" lang="en" altLang="ko-Kore-KR"/>
              <a:t>[</a:t>
            </a:r>
            <a:r>
              <a:rPr kumimoji="1" lang="en" altLang="ko-Kore-KR" err="1"/>
              <a:t>Info.plist</a:t>
            </a:r>
            <a:r>
              <a:rPr kumimoji="1" lang="ko-KR" altLang="en-US"/>
              <a:t>에서 앱에 필요한 </a:t>
            </a:r>
            <a:r>
              <a:rPr kumimoji="1" lang="en" altLang="ko-Kore-KR"/>
              <a:t>Bonjour </a:t>
            </a:r>
            <a:r>
              <a:rPr kumimoji="1" lang="ko-KR" altLang="en-US"/>
              <a:t>서비스를 선언하여 시스템이 정보를 제공 할 서비스를 알 수 </a:t>
            </a:r>
            <a:r>
              <a:rPr kumimoji="1" lang="ko-KR" altLang="en-US" err="1"/>
              <a:t>있도록해야합니다</a:t>
            </a:r>
            <a:r>
              <a:rPr kumimoji="1" lang="en-US" altLang="ko-KR"/>
              <a:t>.]</a:t>
            </a:r>
          </a:p>
          <a:p>
            <a:endParaRPr kumimoji="1" lang="en-US" altLang="ko-KR"/>
          </a:p>
          <a:p>
            <a:r>
              <a:rPr kumimoji="1" lang="en" altLang="ko-Kore-KR"/>
              <a:t>As before, make sure you provide a usage string to explain why your app needs access, and make sure to have UI clues so that the prompt is not unexpected. </a:t>
            </a:r>
          </a:p>
          <a:p>
            <a:r>
              <a:rPr kumimoji="1" lang="en" altLang="ko-Kore-KR"/>
              <a:t>[</a:t>
            </a:r>
            <a:r>
              <a:rPr kumimoji="1" lang="ko-KR" altLang="en-US"/>
              <a:t>이전과 마찬가지로 앱에 액세스가 필요한 이유를 설명하는 사용 문자열을 제공하고 프롬프트가 예상치 못한 일이 없도록 </a:t>
            </a:r>
            <a:r>
              <a:rPr kumimoji="1" lang="en" altLang="ko-Kore-KR"/>
              <a:t>UI </a:t>
            </a:r>
            <a:r>
              <a:rPr kumimoji="1" lang="ko-KR" altLang="en-US"/>
              <a:t>단서가 있는지 확인하십시오</a:t>
            </a:r>
            <a:r>
              <a:rPr kumimoji="1" lang="en-US" altLang="ko-KR"/>
              <a:t>.]</a:t>
            </a:r>
          </a:p>
          <a:p>
            <a:endParaRPr kumimoji="1" lang="en-US" altLang="ko-KR"/>
          </a:p>
          <a:p>
            <a:r>
              <a:rPr kumimoji="1" lang="en-US" altLang="ko-KR"/>
              <a:t>For more information about local networking in iOS 14, see the "Support Local Network Privacy in Your App" talk. [IOS 14</a:t>
            </a:r>
            <a:r>
              <a:rPr kumimoji="1" lang="ko-KR" altLang="en-US"/>
              <a:t>의 로컬 네트워킹에 대한 자세한 내용은 </a:t>
            </a:r>
            <a:r>
              <a:rPr kumimoji="1" lang="en-US" altLang="ko-KR"/>
              <a:t>'</a:t>
            </a:r>
            <a:r>
              <a:rPr kumimoji="1" lang="ko-KR" altLang="en-US"/>
              <a:t>앱에서 로컬 네트워크 개인 정보 지원</a:t>
            </a:r>
            <a:r>
              <a:rPr kumimoji="1" lang="en-US" altLang="ko-KR"/>
              <a:t>'</a:t>
            </a:r>
            <a:r>
              <a:rPr kumimoji="1" lang="ko-KR" altLang="en-US"/>
              <a:t>토크를 참조하십시오</a:t>
            </a:r>
            <a:r>
              <a:rPr kumimoji="1" lang="en-US" altLang="ko-KR"/>
              <a:t>.]</a:t>
            </a:r>
          </a:p>
          <a:p>
            <a:r>
              <a:rPr lang="en" altLang="ko-Kore-KR" sz="1200" b="0" i="0" u="none" strike="noStrike" kern="1200">
                <a:solidFill>
                  <a:schemeClr val="tx1"/>
                </a:solidFill>
                <a:effectLst/>
                <a:latin typeface="+mn-lt"/>
                <a:ea typeface="+mn-ea"/>
                <a:cs typeface="+mn-cs"/>
                <a:hlinkClick r:id="rId3"/>
              </a:rPr>
              <a:t>Support local network privacy in your app</a:t>
            </a:r>
            <a:endParaRPr lang="en" altLang="ko-Kore-KR" sz="1200" b="0" i="0" kern="1200">
              <a:solidFill>
                <a:schemeClr val="tx1"/>
              </a:solidFill>
              <a:effectLst/>
              <a:latin typeface="+mn-lt"/>
              <a:ea typeface="+mn-ea"/>
              <a:cs typeface="+mn-cs"/>
            </a:endParaRPr>
          </a:p>
          <a:p>
            <a:endParaRPr kumimoji="1" lang="en-US" altLang="ko-KR"/>
          </a:p>
          <a:p>
            <a:endParaRPr kumimoji="1" lang="en-US" altLang="ko-K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5</a:t>
            </a:fld>
            <a:endParaRPr kumimoji="1" lang="ko-Kore-KR" altLang="en-US"/>
          </a:p>
        </p:txBody>
      </p:sp>
    </p:spTree>
    <p:extLst>
      <p:ext uri="{BB962C8B-B14F-4D97-AF65-F5344CB8AC3E}">
        <p14:creationId xmlns:p14="http://schemas.microsoft.com/office/powerpoint/2010/main" val="7134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발표자료의 내용 중 </a:t>
            </a:r>
            <a:r>
              <a:rPr kumimoji="1" lang="en-US" altLang="ko-KR"/>
              <a:t>iOS14</a:t>
            </a:r>
            <a:r>
              <a:rPr kumimoji="1" lang="ko-KR" altLang="en-US"/>
              <a:t>에서 업데이트된 내용과 업데이트할 때 필요한 내용을 안내하고 있었습니다</a:t>
            </a:r>
            <a:r>
              <a:rPr kumimoji="1" lang="en-US" altLang="ko-KR"/>
              <a:t>.</a:t>
            </a:r>
          </a:p>
          <a:p>
            <a:r>
              <a:rPr kumimoji="1" lang="ko-KR" altLang="en-US"/>
              <a:t>앱에 대한 권한은 로컬 네트워크 설정의 </a:t>
            </a:r>
            <a:r>
              <a:rPr kumimoji="1" lang="en-US" altLang="ko-KR"/>
              <a:t>Privacy </a:t>
            </a:r>
            <a:r>
              <a:rPr kumimoji="1" lang="ko-KR" altLang="en-US"/>
              <a:t>메뉴에서 언제든 수정할 수 있고</a:t>
            </a:r>
            <a:r>
              <a:rPr kumimoji="1" lang="en-US" altLang="ko-KR"/>
              <a:t>,</a:t>
            </a:r>
          </a:p>
          <a:p>
            <a:r>
              <a:rPr kumimoji="1" lang="ko-KR" altLang="en-US"/>
              <a:t>먼저 앱이 로컬 네트워크에 액세스 하는 경우</a:t>
            </a:r>
            <a:r>
              <a:rPr kumimoji="1" lang="en-US" altLang="ko-KR"/>
              <a:t> Local Network Usage Description</a:t>
            </a:r>
            <a:r>
              <a:rPr kumimoji="1" lang="ko-KR" altLang="en-US"/>
              <a:t>을 제공해야하고</a:t>
            </a:r>
            <a:r>
              <a:rPr kumimoji="1" lang="en-US" altLang="ko-KR"/>
              <a:t>,</a:t>
            </a:r>
            <a:r>
              <a:rPr kumimoji="1" lang="ko-KR" altLang="en-US"/>
              <a:t> 앱에서 </a:t>
            </a:r>
            <a:r>
              <a:rPr kumimoji="1" lang="en-US" altLang="ko-KR"/>
              <a:t>Bonjour</a:t>
            </a:r>
            <a:r>
              <a:rPr kumimoji="1" lang="ko-KR" altLang="en-US" err="1"/>
              <a:t>를</a:t>
            </a:r>
            <a:r>
              <a:rPr kumimoji="1" lang="ko-KR" altLang="en-US"/>
              <a:t> 사용하여 탐색하거나 광고하는 경우 사용하는 서비스 유형 목록을 제공해야합니다</a:t>
            </a:r>
            <a:r>
              <a:rPr kumimoji="1" lang="en-US" altLang="ko-K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ore-KR"/>
              <a:t>iOS1</a:t>
            </a:r>
            <a:r>
              <a:rPr kumimoji="1" lang="en-US" altLang="ko-KR"/>
              <a:t>3</a:t>
            </a:r>
            <a:r>
              <a:rPr kumimoji="1" lang="ko-KR" altLang="en-US"/>
              <a:t>용으로 만든 앱에서 </a:t>
            </a:r>
            <a:r>
              <a:rPr kumimoji="1" lang="en-US" altLang="ko-KR"/>
              <a:t>iOS14 SDK</a:t>
            </a:r>
            <a:r>
              <a:rPr kumimoji="1" lang="ko-KR" altLang="en-US"/>
              <a:t>로 실행하면</a:t>
            </a:r>
            <a:r>
              <a:rPr kumimoji="1" lang="en-US" altLang="ko-KR"/>
              <a:t>,</a:t>
            </a:r>
            <a:r>
              <a:rPr kumimoji="1" lang="ko-KR" altLang="en-US"/>
              <a:t> 디버그 창에 </a:t>
            </a:r>
            <a:r>
              <a:rPr kumimoji="1" lang="en-US" altLang="ko-KR"/>
              <a:t>“No</a:t>
            </a:r>
            <a:r>
              <a:rPr kumimoji="1" lang="ko-KR" altLang="en-US"/>
              <a:t> </a:t>
            </a:r>
            <a:r>
              <a:rPr kumimoji="1" lang="en-US" altLang="ko-KR"/>
              <a:t>Auth”</a:t>
            </a:r>
            <a:r>
              <a:rPr kumimoji="1" lang="ko-KR" altLang="en-US"/>
              <a:t>라는 브라우저 개체에서 오류가 발생하게 되는데</a:t>
            </a:r>
            <a:r>
              <a:rPr kumimoji="1" lang="en-US" altLang="ko-KR"/>
              <a:t>,</a:t>
            </a:r>
            <a:r>
              <a:rPr kumimoji="1" lang="ko-KR" altLang="en-US"/>
              <a:t> 이 오류는 앱이 로컬 네트워크 액세스 프롬프트 없이 호출하여 차단되어 발생하는 에러라고 합니다</a:t>
            </a:r>
            <a:r>
              <a:rPr kumimoji="1" lang="en-US" altLang="ko-KR"/>
              <a:t>.</a:t>
            </a:r>
            <a:r>
              <a:rPr kumimoji="1" lang="ko-KR" altLang="en-US"/>
              <a:t> 그래서 이 에러가 표시되면 </a:t>
            </a:r>
            <a:r>
              <a:rPr kumimoji="1" lang="en-US" altLang="ko-KR"/>
              <a:t>Bonjour</a:t>
            </a:r>
            <a:r>
              <a:rPr kumimoji="1" lang="ko-KR" altLang="en-US"/>
              <a:t> 서비스 및 </a:t>
            </a:r>
            <a:r>
              <a:rPr kumimoji="1" lang="en-US" altLang="ko-KR"/>
              <a:t>Usage Description</a:t>
            </a:r>
            <a:r>
              <a:rPr kumimoji="1" lang="ko-KR" altLang="en-US"/>
              <a:t>을 </a:t>
            </a:r>
            <a:r>
              <a:rPr kumimoji="1" lang="en-US" altLang="ko-KR" err="1"/>
              <a:t>info.plist</a:t>
            </a:r>
            <a:r>
              <a:rPr kumimoji="1" lang="ko-KR" altLang="en-US"/>
              <a:t>에 추가해주면 된다 합니다</a:t>
            </a:r>
            <a:r>
              <a:rPr kumimoji="1" lang="en-US" altLang="ko-KR"/>
              <a:t>.</a:t>
            </a:r>
            <a:endParaRPr kumimoji="1" lang="en-US" altLang="ko-Kore-KR"/>
          </a:p>
          <a:p>
            <a:endParaRPr kumimoji="1" lang="en-US" altLang="ko-Kore-KR"/>
          </a:p>
          <a:p>
            <a:r>
              <a:rPr kumimoji="1" lang="en" altLang="ko-Kore-KR"/>
              <a:t>------</a:t>
            </a:r>
          </a:p>
          <a:p>
            <a:endParaRPr kumimoji="1" lang="en" altLang="ko-Kore-KR"/>
          </a:p>
          <a:p>
            <a:r>
              <a:rPr kumimoji="1" lang="en" altLang="ko-Kore-KR"/>
              <a:t>The permission for your app can be checked and modified at any time in the Privacy panel of Settings under Local Network. [</a:t>
            </a:r>
            <a:r>
              <a:rPr kumimoji="1" lang="ko-KR" altLang="en-US"/>
              <a:t>앱에 대한 권한은 로컬 네트워크 설정의 개인 정보 패널에서 언제든지 확인하고 수정할 수 있습니다</a:t>
            </a:r>
            <a:r>
              <a:rPr kumimoji="1" lang="en-US" altLang="ko-KR"/>
              <a:t>.]</a:t>
            </a:r>
          </a:p>
          <a:p>
            <a:r>
              <a:rPr kumimoji="1" lang="en" altLang="ko-Kore-KR"/>
              <a:t>Every app that has requested access to the local network shows up here. [</a:t>
            </a:r>
            <a:r>
              <a:rPr kumimoji="1" lang="ko-KR" altLang="en-US"/>
              <a:t>로컬 네트워크에 대한 액세스를 요청한 모든 앱이 여기에 표시됩니다</a:t>
            </a:r>
            <a:r>
              <a:rPr kumimoji="1" lang="en-US" altLang="ko-KR"/>
              <a:t>.]</a:t>
            </a:r>
          </a:p>
          <a:p>
            <a:r>
              <a:rPr kumimoji="1" lang="en" altLang="ko-Kore-KR"/>
              <a:t>The toggle will also show up in the settings for your specific app. [</a:t>
            </a:r>
            <a:r>
              <a:rPr kumimoji="1" lang="ko-KR" altLang="en-US" err="1"/>
              <a:t>토글은</a:t>
            </a:r>
            <a:r>
              <a:rPr kumimoji="1" lang="ko-KR" altLang="en-US"/>
              <a:t> 특정 앱의 설정에도 표시됩니다</a:t>
            </a:r>
            <a:r>
              <a:rPr kumimoji="1" lang="en-US" altLang="ko-KR"/>
              <a:t>.] </a:t>
            </a:r>
            <a:r>
              <a:rPr kumimoji="1" lang="en" altLang="ko-Kore-KR"/>
              <a:t>Once your app updates to iOS 14, there are a few modifications you need to make to ensure it works with the privacy permissions. [</a:t>
            </a:r>
            <a:r>
              <a:rPr kumimoji="1" lang="ko-KR" altLang="en-US"/>
              <a:t>앱이 </a:t>
            </a:r>
            <a:r>
              <a:rPr kumimoji="1" lang="en" altLang="ko-Kore-KR"/>
              <a:t>iOS 14</a:t>
            </a:r>
            <a:r>
              <a:rPr kumimoji="1" lang="ko-KR" altLang="en-US"/>
              <a:t>로 업데이트되면 개인 정보 권한과 함께 작동하는지 확인하기 위해 몇 가지 수정이 필요합니다</a:t>
            </a:r>
            <a:r>
              <a:rPr kumimoji="1" lang="en-US" altLang="ko-KR"/>
              <a:t>.]</a:t>
            </a:r>
          </a:p>
          <a:p>
            <a:r>
              <a:rPr kumimoji="1" lang="en" altLang="ko-Kore-KR"/>
              <a:t>There are two new keys you can provide in your app's </a:t>
            </a:r>
            <a:r>
              <a:rPr kumimoji="1" lang="en" altLang="ko-Kore-KR" err="1"/>
              <a:t>Info.plist</a:t>
            </a:r>
            <a:r>
              <a:rPr kumimoji="1" lang="en" altLang="ko-Kore-KR"/>
              <a:t>. [</a:t>
            </a:r>
            <a:r>
              <a:rPr kumimoji="1" lang="ko-KR" altLang="en-US"/>
              <a:t>앱의 </a:t>
            </a:r>
            <a:r>
              <a:rPr kumimoji="1" lang="en" altLang="ko-Kore-KR" err="1"/>
              <a:t>Info.plist</a:t>
            </a:r>
            <a:r>
              <a:rPr kumimoji="1" lang="ko-KR" altLang="en-US"/>
              <a:t>에 제공 할 </a:t>
            </a:r>
            <a:r>
              <a:rPr kumimoji="1" lang="ko-KR" altLang="en-US" err="1"/>
              <a:t>수있는</a:t>
            </a:r>
            <a:r>
              <a:rPr kumimoji="1" lang="ko-KR" altLang="en-US"/>
              <a:t> 두 개의 새로운 키가 있습니다</a:t>
            </a:r>
            <a:r>
              <a:rPr kumimoji="1" lang="en-US" altLang="ko-KR"/>
              <a:t>.]</a:t>
            </a:r>
          </a:p>
          <a:p>
            <a:r>
              <a:rPr kumimoji="1" lang="en" altLang="ko-Kore-KR"/>
              <a:t>First, if your app ever accesses the local network, you should provide a usage description. [</a:t>
            </a:r>
            <a:r>
              <a:rPr kumimoji="1" lang="ko-KR" altLang="en-US"/>
              <a:t>먼저 앱이 로컬 네트워크에 액세스하는 경우 사용 설명을 제공해야합니다</a:t>
            </a:r>
            <a:r>
              <a:rPr kumimoji="1" lang="en-US" altLang="ko-KR"/>
              <a:t>.]</a:t>
            </a:r>
          </a:p>
          <a:p>
            <a:r>
              <a:rPr kumimoji="1" lang="en" altLang="ko-Kore-KR"/>
              <a:t>This explains which features in your app require the local network. [</a:t>
            </a:r>
            <a:r>
              <a:rPr kumimoji="1" lang="ko-KR" altLang="en-US"/>
              <a:t>이것은 로컬 네트워크가 필요한 앱의 기능을 설명합니다</a:t>
            </a:r>
            <a:r>
              <a:rPr kumimoji="1" lang="en-US" altLang="ko-KR"/>
              <a:t>.] </a:t>
            </a:r>
            <a:r>
              <a:rPr kumimoji="1" lang="en" altLang="ko-Kore-KR"/>
              <a:t>And second, if your app uses Bonjour to browse or advertise, you must provide a list of the service types that you use. [</a:t>
            </a:r>
            <a:r>
              <a:rPr kumimoji="1" lang="ko-KR" altLang="en-US"/>
              <a:t>둘째</a:t>
            </a:r>
            <a:r>
              <a:rPr kumimoji="1" lang="en-US" altLang="ko-KR"/>
              <a:t>, </a:t>
            </a:r>
            <a:r>
              <a:rPr kumimoji="1" lang="ko-KR" altLang="en-US"/>
              <a:t>앱에서 </a:t>
            </a:r>
            <a:r>
              <a:rPr kumimoji="1" lang="en" altLang="ko-Kore-KR"/>
              <a:t>Bonjour</a:t>
            </a:r>
            <a:r>
              <a:rPr kumimoji="1" lang="ko-KR" altLang="en-US" err="1"/>
              <a:t>를</a:t>
            </a:r>
            <a:r>
              <a:rPr kumimoji="1" lang="ko-KR" altLang="en-US"/>
              <a:t> 사용하여 탐색하거나 광고하는 경우 사용하는 서비스 유형 목록을 제공해야합니다</a:t>
            </a:r>
            <a:r>
              <a:rPr kumimoji="1" lang="en-US" altLang="ko-KR"/>
              <a:t>.]</a:t>
            </a:r>
          </a:p>
          <a:p>
            <a:r>
              <a:rPr kumimoji="1" lang="en" altLang="ko-Kore-KR"/>
              <a:t>Each service type is a unique string registered with IANA, that identifies your application protocol. [</a:t>
            </a:r>
            <a:r>
              <a:rPr kumimoji="1" lang="ko-KR" altLang="en-US"/>
              <a:t>각 서비스 유형은 애플리케이션 프로토콜을 식별하는 </a:t>
            </a:r>
            <a:r>
              <a:rPr kumimoji="1" lang="en" altLang="ko-Kore-KR"/>
              <a:t>IANA</a:t>
            </a:r>
            <a:r>
              <a:rPr kumimoji="1" lang="ko-KR" altLang="en-US"/>
              <a:t>에 등록 된 고유 한 문자열입니다</a:t>
            </a:r>
            <a:r>
              <a:rPr kumimoji="1" lang="en-US" altLang="ko-KR"/>
              <a:t>.]</a:t>
            </a:r>
          </a:p>
          <a:p>
            <a:r>
              <a:rPr kumimoji="1" lang="en" altLang="ko-Kore-KR"/>
              <a:t>Here, the service type is </a:t>
            </a:r>
            <a:r>
              <a:rPr kumimoji="1" lang="en" altLang="ko-Kore-KR" err="1"/>
              <a:t>tictactoe.tcp</a:t>
            </a:r>
            <a:r>
              <a:rPr kumimoji="1" lang="en" altLang="ko-Kore-KR"/>
              <a:t>. [</a:t>
            </a:r>
            <a:r>
              <a:rPr kumimoji="1" lang="ko-KR" altLang="en-US"/>
              <a:t>여기서 서비스 유형은 </a:t>
            </a:r>
            <a:r>
              <a:rPr kumimoji="1" lang="en" altLang="ko-Kore-KR" err="1"/>
              <a:t>tictactoe.tcp</a:t>
            </a:r>
            <a:r>
              <a:rPr kumimoji="1" lang="ko-KR" altLang="en-US"/>
              <a:t>입니다</a:t>
            </a:r>
            <a:r>
              <a:rPr kumimoji="1" lang="en-US" altLang="ko-KR"/>
              <a:t>.]</a:t>
            </a:r>
          </a:p>
          <a:p>
            <a:r>
              <a:rPr kumimoji="1" lang="en" altLang="ko-Kore-KR"/>
              <a:t>There are several different APIs that allow your app to use Bonjour. [</a:t>
            </a:r>
            <a:r>
              <a:rPr kumimoji="1" lang="ko-KR" altLang="en-US"/>
              <a:t>앱에서 </a:t>
            </a:r>
            <a:r>
              <a:rPr kumimoji="1" lang="en" altLang="ko-Kore-KR"/>
              <a:t>Bonjour</a:t>
            </a:r>
            <a:r>
              <a:rPr kumimoji="1" lang="ko-KR" altLang="en-US" err="1"/>
              <a:t>를</a:t>
            </a:r>
            <a:r>
              <a:rPr kumimoji="1" lang="ko-KR" altLang="en-US"/>
              <a:t> 사용할 수 </a:t>
            </a:r>
            <a:r>
              <a:rPr kumimoji="1" lang="ko-KR" altLang="en-US" err="1"/>
              <a:t>있도록하는</a:t>
            </a:r>
            <a:r>
              <a:rPr kumimoji="1" lang="ko-KR" altLang="en-US"/>
              <a:t> 여러 가지 </a:t>
            </a:r>
            <a:r>
              <a:rPr kumimoji="1" lang="en" altLang="ko-Kore-KR"/>
              <a:t>API</a:t>
            </a:r>
            <a:r>
              <a:rPr kumimoji="1" lang="ko-KR" altLang="en-US"/>
              <a:t>가 있습니다</a:t>
            </a:r>
            <a:r>
              <a:rPr kumimoji="1" lang="en-US" altLang="ko-KR"/>
              <a:t>.]</a:t>
            </a:r>
          </a:p>
          <a:p>
            <a:r>
              <a:rPr kumimoji="1" lang="en" altLang="ko-Kore-KR"/>
              <a:t>If you use any of these APIs, be sure to update your </a:t>
            </a:r>
            <a:r>
              <a:rPr kumimoji="1" lang="en" altLang="ko-Kore-KR" err="1"/>
              <a:t>Info.plist</a:t>
            </a:r>
            <a:r>
              <a:rPr kumimoji="1" lang="en" altLang="ko-Kore-KR"/>
              <a:t> to list out your Bonjour service types. [</a:t>
            </a:r>
            <a:r>
              <a:rPr kumimoji="1" lang="ko-KR" altLang="en-US"/>
              <a:t>이러한 </a:t>
            </a:r>
            <a:r>
              <a:rPr kumimoji="1" lang="en" altLang="ko-Kore-KR"/>
              <a:t>API</a:t>
            </a:r>
            <a:r>
              <a:rPr kumimoji="1" lang="ko-KR" altLang="en-US" err="1"/>
              <a:t>를</a:t>
            </a:r>
            <a:r>
              <a:rPr kumimoji="1" lang="ko-KR" altLang="en-US"/>
              <a:t> 사용하는 경우 </a:t>
            </a:r>
            <a:r>
              <a:rPr kumimoji="1" lang="en" altLang="ko-Kore-KR"/>
              <a:t>Bonjour </a:t>
            </a:r>
            <a:r>
              <a:rPr kumimoji="1" lang="ko-KR" altLang="en-US"/>
              <a:t>서비스 유형을 나열하도록 </a:t>
            </a:r>
            <a:r>
              <a:rPr kumimoji="1" lang="en" altLang="ko-Kore-KR" err="1"/>
              <a:t>Info.plist</a:t>
            </a:r>
            <a:r>
              <a:rPr kumimoji="1" lang="ko-KR" altLang="en-US" err="1"/>
              <a:t>를</a:t>
            </a:r>
            <a:r>
              <a:rPr kumimoji="1" lang="ko-KR" altLang="en-US"/>
              <a:t> </a:t>
            </a:r>
            <a:r>
              <a:rPr kumimoji="1" lang="ko-KR" altLang="en-US" err="1"/>
              <a:t>업데이트해야합니다</a:t>
            </a:r>
            <a:r>
              <a:rPr kumimoji="1" lang="en-US" altLang="ko-KR"/>
              <a:t>.]</a:t>
            </a:r>
          </a:p>
          <a:p>
            <a:r>
              <a:rPr kumimoji="1" lang="en" altLang="ko-Kore-KR"/>
              <a:t>There's a small set of apps that perform their local multicast discovery without Bonjour, or that need to enumerate all of the Bonjour service types on a network. [Bonjour</a:t>
            </a:r>
            <a:r>
              <a:rPr kumimoji="1" lang="ko-KR" altLang="en-US"/>
              <a:t>없이 로컬 멀티 캐스트 검색을 수행하거나 네트워크에서 모든 </a:t>
            </a:r>
            <a:r>
              <a:rPr kumimoji="1" lang="en" altLang="ko-Kore-KR"/>
              <a:t>Bonjour </a:t>
            </a:r>
            <a:r>
              <a:rPr kumimoji="1" lang="ko-KR" altLang="en-US"/>
              <a:t>서비스 유형을 열거해야하는 작은 앱 집합이 있습니다</a:t>
            </a:r>
            <a:r>
              <a:rPr kumimoji="1" lang="en-US" altLang="ko-KR"/>
              <a:t>.] </a:t>
            </a:r>
            <a:r>
              <a:rPr kumimoji="1" lang="en" altLang="ko-Kore-KR"/>
              <a:t>These operations require an entitlement in iOS 14. [</a:t>
            </a:r>
            <a:r>
              <a:rPr kumimoji="1" lang="ko-KR" altLang="en-US"/>
              <a:t>이러한 작업에는 </a:t>
            </a:r>
            <a:r>
              <a:rPr kumimoji="1" lang="en" altLang="ko-Kore-KR"/>
              <a:t>iOS 14</a:t>
            </a:r>
            <a:r>
              <a:rPr kumimoji="1" lang="ko-KR" altLang="en-US"/>
              <a:t>의 권한이 필요합니다</a:t>
            </a:r>
            <a:r>
              <a:rPr kumimoji="1" lang="en-US" altLang="ko-KR"/>
              <a:t>.]</a:t>
            </a:r>
          </a:p>
          <a:p>
            <a:endParaRPr kumimoji="1" lang="en-US" altLang="ko-Kore-KR"/>
          </a:p>
          <a:p>
            <a:r>
              <a:rPr kumimoji="1" lang="en-US" altLang="ko-Kore-KR"/>
              <a:t>iOS1</a:t>
            </a:r>
            <a:r>
              <a:rPr kumimoji="1" lang="en-US" altLang="ko-KR"/>
              <a:t>3</a:t>
            </a:r>
            <a:r>
              <a:rPr kumimoji="1" lang="ko-KR" altLang="en-US"/>
              <a:t>용으로 만든 앱에서 </a:t>
            </a:r>
            <a:r>
              <a:rPr kumimoji="1" lang="en-US" altLang="ko-KR"/>
              <a:t>iOS14 SDK</a:t>
            </a:r>
            <a:r>
              <a:rPr kumimoji="1" lang="ko-KR" altLang="en-US"/>
              <a:t>로 실행하면</a:t>
            </a:r>
            <a:r>
              <a:rPr kumimoji="1" lang="en-US" altLang="ko-KR"/>
              <a:t>,</a:t>
            </a:r>
            <a:r>
              <a:rPr kumimoji="1" lang="ko-KR" altLang="en-US"/>
              <a:t> 디버그 창에 </a:t>
            </a:r>
            <a:r>
              <a:rPr kumimoji="1" lang="en-US" altLang="ko-KR"/>
              <a:t>“No</a:t>
            </a:r>
            <a:r>
              <a:rPr kumimoji="1" lang="ko-KR" altLang="en-US"/>
              <a:t> </a:t>
            </a:r>
            <a:r>
              <a:rPr kumimoji="1" lang="en-US" altLang="ko-KR"/>
              <a:t>Auth”</a:t>
            </a:r>
            <a:r>
              <a:rPr kumimoji="1" lang="ko-KR" altLang="en-US"/>
              <a:t>라는 브라우저 개체에서 오류가 발생하게 되는데</a:t>
            </a:r>
            <a:r>
              <a:rPr kumimoji="1" lang="en-US" altLang="ko-KR"/>
              <a:t>,</a:t>
            </a:r>
            <a:r>
              <a:rPr kumimoji="1" lang="ko-KR" altLang="en-US"/>
              <a:t> 이 오류는 앱이 로컬 네트워크 액세스 프롬프트 없이 차단되어 발생하는 에러라고 합니다</a:t>
            </a:r>
            <a:r>
              <a:rPr kumimoji="1" lang="en-US" altLang="ko-KR"/>
              <a:t>.</a:t>
            </a:r>
            <a:r>
              <a:rPr kumimoji="1" lang="ko-KR" altLang="en-US"/>
              <a:t> 그래서 이 에러가 표시되면 </a:t>
            </a:r>
            <a:r>
              <a:rPr kumimoji="1" lang="en-US" altLang="ko-KR"/>
              <a:t>Bonjour</a:t>
            </a:r>
            <a:r>
              <a:rPr kumimoji="1" lang="ko-KR" altLang="en-US"/>
              <a:t> 서비스 및 </a:t>
            </a:r>
            <a:r>
              <a:rPr kumimoji="1" lang="en-US" altLang="ko-KR"/>
              <a:t>Description</a:t>
            </a:r>
            <a:r>
              <a:rPr kumimoji="1" lang="ko-KR" altLang="en-US"/>
              <a:t>을 </a:t>
            </a:r>
            <a:r>
              <a:rPr kumimoji="1" lang="en-US" altLang="ko-KR" err="1"/>
              <a:t>info.plist</a:t>
            </a:r>
            <a:r>
              <a:rPr kumimoji="1" lang="ko-KR" altLang="en-US"/>
              <a:t>에 추가해주어야 </a:t>
            </a:r>
            <a:r>
              <a:rPr kumimoji="1" lang="ko-KR" altLang="en-US" err="1"/>
              <a:t>한다합니다</a:t>
            </a:r>
            <a:r>
              <a:rPr kumimoji="1" lang="en-US" altLang="ko-KR"/>
              <a:t>.</a:t>
            </a:r>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6</a:t>
            </a:fld>
            <a:endParaRPr kumimoji="1" lang="ko-Kore-KR" altLang="en-US"/>
          </a:p>
        </p:txBody>
      </p:sp>
    </p:spTree>
    <p:extLst>
      <p:ext uri="{BB962C8B-B14F-4D97-AF65-F5344CB8AC3E}">
        <p14:creationId xmlns:p14="http://schemas.microsoft.com/office/powerpoint/2010/main" val="315093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다음은 </a:t>
            </a:r>
            <a:r>
              <a:rPr lang="en-US" altLang="ko-KR" err="1"/>
              <a:t>wifi</a:t>
            </a:r>
            <a:r>
              <a:rPr lang="en-US" altLang="ko-KR"/>
              <a:t> address</a:t>
            </a:r>
            <a:r>
              <a:rPr lang="ko-KR" altLang="en-US"/>
              <a:t>에 대한 </a:t>
            </a:r>
            <a:r>
              <a:rPr lang="ko-KR" altLang="en-US" err="1"/>
              <a:t>변경사항입니다</a:t>
            </a:r>
            <a:r>
              <a:rPr lang="en-US" altLang="ko-KR"/>
              <a:t>.</a:t>
            </a:r>
          </a:p>
          <a:p>
            <a:r>
              <a:rPr lang="ko-KR" altLang="ko-Kore-KR"/>
              <a:t>MAC 주소는 네트워크에서 특정 기기의 주소를 지정하는 데 사용되는 식별자이지만 기기 추적을 위해 생성되지 않았습니다.</a:t>
            </a:r>
            <a:endParaRPr lang="en-US" altLang="ko-KR"/>
          </a:p>
          <a:p>
            <a:r>
              <a:rPr kumimoji="1" lang="en-US" altLang="ko-KR"/>
              <a:t>IOS 8</a:t>
            </a:r>
            <a:r>
              <a:rPr kumimoji="1" lang="ko-KR" altLang="en-US"/>
              <a:t>에서는 </a:t>
            </a:r>
            <a:r>
              <a:rPr kumimoji="1" lang="en-US" altLang="ko-KR"/>
              <a:t>MAC </a:t>
            </a:r>
            <a:r>
              <a:rPr kumimoji="1" lang="ko-KR" altLang="en-US"/>
              <a:t>주소의 </a:t>
            </a:r>
            <a:r>
              <a:rPr kumimoji="1" lang="ko-KR" altLang="en-US" err="1"/>
              <a:t>무작위화을</a:t>
            </a:r>
            <a:r>
              <a:rPr kumimoji="1" lang="ko-KR" altLang="en-US"/>
              <a:t> </a:t>
            </a:r>
            <a:r>
              <a:rPr kumimoji="1" lang="ko-KR" altLang="en-US" err="1"/>
              <a:t>도입했었습니다</a:t>
            </a:r>
            <a:r>
              <a:rPr kumimoji="1" lang="en-US" altLang="ko-KR"/>
              <a:t>.</a:t>
            </a:r>
            <a:r>
              <a:rPr kumimoji="1" lang="ko-KR" altLang="en-US"/>
              <a:t> </a:t>
            </a:r>
            <a:r>
              <a:rPr kumimoji="1" lang="ko-KR" altLang="en-US" err="1"/>
              <a:t>이렇게하여</a:t>
            </a:r>
            <a:r>
              <a:rPr kumimoji="1" lang="ko-KR" altLang="en-US"/>
              <a:t> 사용자가 </a:t>
            </a:r>
            <a:r>
              <a:rPr kumimoji="1" lang="en-US" altLang="ko-KR"/>
              <a:t>Wi-Fi</a:t>
            </a:r>
            <a:r>
              <a:rPr kumimoji="1" lang="ko-KR" altLang="en-US"/>
              <a:t>에 연결되어 있지 않을 때 </a:t>
            </a:r>
            <a:r>
              <a:rPr kumimoji="1" lang="en-US" altLang="ko-KR"/>
              <a:t>MAC </a:t>
            </a:r>
            <a:r>
              <a:rPr kumimoji="1" lang="ko-KR" altLang="en-US"/>
              <a:t>주소에서 추적되지 않았습니다</a:t>
            </a:r>
            <a:endParaRPr kumimoji="1" lang="en-US" altLang="ko-KR"/>
          </a:p>
          <a:p>
            <a:r>
              <a:rPr kumimoji="1" lang="ko-KR" altLang="en-US"/>
              <a:t>그러나 사용자가 네트워크에 연결하면 주소가 변경되지 않기 때문에 물리적 </a:t>
            </a:r>
            <a:r>
              <a:rPr kumimoji="1" lang="en-US" altLang="ko-KR"/>
              <a:t>Wi-Fi MAC </a:t>
            </a:r>
            <a:r>
              <a:rPr kumimoji="1" lang="ko-KR" altLang="en-US"/>
              <a:t>주소가 연결 흔적을 남기고</a:t>
            </a:r>
            <a:r>
              <a:rPr kumimoji="1" lang="en-US" altLang="ko-KR"/>
              <a:t>,</a:t>
            </a:r>
          </a:p>
          <a:p>
            <a:r>
              <a:rPr kumimoji="1" lang="ko-KR" altLang="en-US"/>
              <a:t>한 네트워크에서 다른 네트워크로 이동할 때 네트워크 사업자는 </a:t>
            </a:r>
            <a:r>
              <a:rPr kumimoji="1" lang="en-US" altLang="ko-KR"/>
              <a:t>Wi-Fi MAC </a:t>
            </a:r>
            <a:r>
              <a:rPr kumimoji="1" lang="ko-KR" altLang="en-US"/>
              <a:t>주소의 데이터를 결합하여 이전 위치와 네트워크 활동에 대한 세부 정보를 포함하는 보다 완전한 사용자 프로필을 만들 수 있었습니다</a:t>
            </a:r>
            <a:r>
              <a:rPr kumimoji="1" lang="en-US" altLang="ko-KR"/>
              <a:t>.</a:t>
            </a:r>
          </a:p>
          <a:p>
            <a:endParaRPr kumimoji="1" lang="en-US" altLang="ko-KR"/>
          </a:p>
          <a:p>
            <a:r>
              <a:rPr kumimoji="1" lang="en-US" altLang="ko-KR"/>
              <a:t>-----</a:t>
            </a:r>
          </a:p>
          <a:p>
            <a:endParaRPr kumimoji="1" lang="en-US" altLang="ko-KR"/>
          </a:p>
          <a:p>
            <a:endParaRPr kumimoji="1" lang="en-US" altLang="ko-KR"/>
          </a:p>
          <a:p>
            <a:r>
              <a:rPr kumimoji="1" lang="en-US" altLang="ko-KR"/>
              <a:t>MAC addresses are identifiers used to address specific devices on a network, but they were not created for the purpose of tracking devices. </a:t>
            </a:r>
          </a:p>
          <a:p>
            <a:r>
              <a:rPr kumimoji="1" lang="en-US" altLang="ko-KR"/>
              <a:t>[MAC </a:t>
            </a:r>
            <a:r>
              <a:rPr kumimoji="1" lang="ko-KR" altLang="en-US"/>
              <a:t>주소는 네트워크에서 특정 장치의 주소를 지정하는 데 사용되는 식별자이지만 장치를 추적하기 위해 생성되지 않았습니다</a:t>
            </a:r>
            <a:r>
              <a:rPr kumimoji="1" lang="en-US" altLang="ko-KR"/>
              <a:t>.] </a:t>
            </a:r>
          </a:p>
          <a:p>
            <a:endParaRPr kumimoji="1" lang="en-US" altLang="ko-KR"/>
          </a:p>
          <a:p>
            <a:r>
              <a:rPr kumimoji="1" lang="en-US" altLang="ko-KR"/>
              <a:t>In iOS 8, we introduced MAC-address randomization. </a:t>
            </a:r>
          </a:p>
          <a:p>
            <a:r>
              <a:rPr kumimoji="1" lang="en-US" altLang="ko-KR"/>
              <a:t>[IOS 8</a:t>
            </a:r>
            <a:r>
              <a:rPr kumimoji="1" lang="ko-KR" altLang="en-US"/>
              <a:t>에서는 </a:t>
            </a:r>
            <a:r>
              <a:rPr kumimoji="1" lang="en-US" altLang="ko-KR"/>
              <a:t>MAC </a:t>
            </a:r>
            <a:r>
              <a:rPr kumimoji="1" lang="ko-KR" altLang="en-US"/>
              <a:t>주소 </a:t>
            </a:r>
            <a:r>
              <a:rPr kumimoji="1" lang="ko-KR" altLang="en-US" err="1"/>
              <a:t>무작위화을</a:t>
            </a:r>
            <a:r>
              <a:rPr kumimoji="1" lang="ko-KR" altLang="en-US"/>
              <a:t> 도입했습니다</a:t>
            </a:r>
            <a:r>
              <a:rPr kumimoji="1" lang="en-US" altLang="ko-KR"/>
              <a:t>.] </a:t>
            </a:r>
          </a:p>
          <a:p>
            <a:endParaRPr kumimoji="1" lang="en-US" altLang="ko-KR"/>
          </a:p>
          <a:p>
            <a:r>
              <a:rPr kumimoji="1" lang="en-US" altLang="ko-KR"/>
              <a:t>This prevents users from being tracked from their MAC address when they are not connected to Wi-Fi.</a:t>
            </a:r>
          </a:p>
          <a:p>
            <a:r>
              <a:rPr kumimoji="1" lang="en-US" altLang="ko-KR"/>
              <a:t>[</a:t>
            </a:r>
            <a:r>
              <a:rPr kumimoji="1" lang="ko-KR" altLang="en-US" err="1"/>
              <a:t>이렇게하면</a:t>
            </a:r>
            <a:r>
              <a:rPr kumimoji="1" lang="ko-KR" altLang="en-US"/>
              <a:t> 사용자가 </a:t>
            </a:r>
            <a:r>
              <a:rPr kumimoji="1" lang="en-US" altLang="ko-KR"/>
              <a:t>Wi-Fi</a:t>
            </a:r>
            <a:r>
              <a:rPr kumimoji="1" lang="ko-KR" altLang="en-US"/>
              <a:t>에 연결되어 있지 않을 때 </a:t>
            </a:r>
            <a:r>
              <a:rPr kumimoji="1" lang="en-US" altLang="ko-KR"/>
              <a:t>MAC </a:t>
            </a:r>
            <a:r>
              <a:rPr kumimoji="1" lang="ko-KR" altLang="en-US"/>
              <a:t>주소에서 추적되지 않습니다</a:t>
            </a:r>
            <a:r>
              <a:rPr kumimoji="1" lang="en-US" altLang="ko-KR"/>
              <a:t>.]</a:t>
            </a:r>
          </a:p>
          <a:p>
            <a:endParaRPr kumimoji="1" lang="en-US" altLang="ko-KR"/>
          </a:p>
          <a:p>
            <a:r>
              <a:rPr kumimoji="1" lang="en-US" altLang="ko-KR"/>
              <a:t>But when users connect to a network, their physical Wi-Fi MAC address leaves a trail of their connectivity because the address doesn't change. </a:t>
            </a:r>
          </a:p>
          <a:p>
            <a:r>
              <a:rPr kumimoji="1" lang="en-US" altLang="ko-KR"/>
              <a:t>[</a:t>
            </a:r>
            <a:r>
              <a:rPr kumimoji="1" lang="ko-KR" altLang="en-US"/>
              <a:t>그러나 사용자가 네트워크에 연결하면 주소가 변경되지 않기 때문에 물리적 </a:t>
            </a:r>
            <a:r>
              <a:rPr kumimoji="1" lang="en-US" altLang="ko-KR"/>
              <a:t>Wi-Fi MAC </a:t>
            </a:r>
            <a:r>
              <a:rPr kumimoji="1" lang="ko-KR" altLang="en-US"/>
              <a:t>주소가 연결 흔적을 남깁니다</a:t>
            </a:r>
            <a:r>
              <a:rPr kumimoji="1" lang="en-US" altLang="ko-KR"/>
              <a:t>.]</a:t>
            </a:r>
          </a:p>
          <a:p>
            <a:endParaRPr kumimoji="1" lang="en-US" altLang="ko-KR"/>
          </a:p>
          <a:p>
            <a:r>
              <a:rPr kumimoji="1" lang="en-US" altLang="ko-KR"/>
              <a:t>As they move around from one network to another, network operators can combine the data from their Wi-Fi MAC address to create a more complete user profile which includes where they've been and details about their network activity. </a:t>
            </a:r>
          </a:p>
          <a:p>
            <a:r>
              <a:rPr kumimoji="1" lang="en-US" altLang="ko-KR"/>
              <a:t>[</a:t>
            </a:r>
            <a:r>
              <a:rPr kumimoji="1" lang="ko-KR" altLang="en-US"/>
              <a:t>한 네트워크에서 다른 네트워크로 이동할 때 네트워크 사업자는 </a:t>
            </a:r>
            <a:r>
              <a:rPr kumimoji="1" lang="en-US" altLang="ko-KR"/>
              <a:t>Wi-Fi MAC </a:t>
            </a:r>
            <a:r>
              <a:rPr kumimoji="1" lang="ko-KR" altLang="en-US"/>
              <a:t>주소의 데이터를 결합하여 이전 위치와 네트워크 활동에 대한 세부 정보를 포함하는 보다 완전한 사용자 프로필을 만들 수 있습니다</a:t>
            </a:r>
            <a:r>
              <a:rPr kumimoji="1" lang="en-US" altLang="ko-KR"/>
              <a:t>.]</a:t>
            </a:r>
          </a:p>
          <a:p>
            <a:endParaRPr kumimoji="1" lang="en-US" altLang="ko-KR"/>
          </a:p>
          <a:p>
            <a:endParaRPr kumimoji="1" lang="en-US" altLang="ko-KR"/>
          </a:p>
          <a:p>
            <a:endParaRPr kumimoji="1" lang="en-US" altLang="ko-K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7</a:t>
            </a:fld>
            <a:endParaRPr kumimoji="1" lang="ko-Kore-KR" altLang="en-US"/>
          </a:p>
        </p:txBody>
      </p:sp>
    </p:spTree>
    <p:extLst>
      <p:ext uri="{BB962C8B-B14F-4D97-AF65-F5344CB8AC3E}">
        <p14:creationId xmlns:p14="http://schemas.microsoft.com/office/powerpoint/2010/main" val="221246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a:t>그래서</a:t>
            </a:r>
            <a:r>
              <a:rPr kumimoji="1" lang="en-US" altLang="ko-KR"/>
              <a:t>,</a:t>
            </a:r>
            <a:r>
              <a:rPr kumimoji="1" lang="ko-KR" altLang="en-US"/>
              <a:t> </a:t>
            </a:r>
            <a:r>
              <a:rPr kumimoji="1" lang="en-US" altLang="ko-KR"/>
              <a:t>iOS14</a:t>
            </a:r>
            <a:r>
              <a:rPr kumimoji="1" lang="ko-KR" altLang="en-US"/>
              <a:t>에서</a:t>
            </a:r>
            <a:r>
              <a:rPr kumimoji="1" lang="en-US" altLang="ko-KR"/>
              <a:t>,</a:t>
            </a:r>
            <a:r>
              <a:rPr kumimoji="1" lang="ko-KR" altLang="en-US"/>
              <a:t> </a:t>
            </a:r>
            <a:r>
              <a:rPr kumimoji="1" lang="en-US" altLang="ko-KR"/>
              <a:t>private wi-fi </a:t>
            </a:r>
            <a:r>
              <a:rPr kumimoji="1" lang="ko-KR" altLang="en-US"/>
              <a:t>주소를 도입했습니다</a:t>
            </a:r>
            <a:r>
              <a:rPr kumimoji="1" lang="en-US" altLang="ko-KR"/>
              <a:t>.</a:t>
            </a:r>
            <a:r>
              <a:rPr kumimoji="1" lang="ko-KR" altLang="en-US"/>
              <a:t> </a:t>
            </a:r>
            <a:endParaRPr kumimoji="1" lang="en-US" altLang="ko-KR"/>
          </a:p>
          <a:p>
            <a:r>
              <a:rPr kumimoji="1" lang="ko-KR" altLang="en-US"/>
              <a:t>이제</a:t>
            </a:r>
            <a:r>
              <a:rPr kumimoji="1" lang="en-US" altLang="ko-KR"/>
              <a:t>,</a:t>
            </a:r>
            <a:r>
              <a:rPr kumimoji="1" lang="ko-KR" altLang="en-US"/>
              <a:t> 네트워크에 연결할 때 </a:t>
            </a:r>
            <a:r>
              <a:rPr kumimoji="1" lang="en-US" altLang="ko-KR"/>
              <a:t>wi-fi MAC</a:t>
            </a:r>
            <a:r>
              <a:rPr kumimoji="1" lang="ko-KR" altLang="en-US"/>
              <a:t> 주소를 자동으로 관리하게 되었고</a:t>
            </a:r>
            <a:r>
              <a:rPr kumimoji="1" lang="en-US" altLang="ko-KR"/>
              <a:t>,</a:t>
            </a:r>
          </a:p>
          <a:p>
            <a:r>
              <a:rPr kumimoji="1" lang="en-US" altLang="ko-KR"/>
              <a:t>MAC </a:t>
            </a:r>
            <a:r>
              <a:rPr kumimoji="1" lang="ko-KR" altLang="en-US"/>
              <a:t>주소가 사용자의 신원과 연결되지 않으며 한 네트워크에서 다음 네트워크로 이를 추적하는데 사용이 불가능해졌습니다</a:t>
            </a:r>
            <a:r>
              <a:rPr kumimoji="1" lang="en-US" altLang="ko-KR"/>
              <a:t>.</a:t>
            </a:r>
          </a:p>
          <a:p>
            <a:r>
              <a:rPr kumimoji="1" lang="ko-KR" altLang="en-US"/>
              <a:t>또</a:t>
            </a:r>
            <a:r>
              <a:rPr kumimoji="1" lang="en-US" altLang="ko-KR"/>
              <a:t>,</a:t>
            </a:r>
            <a:r>
              <a:rPr kumimoji="1" lang="ko-KR" altLang="en-US"/>
              <a:t> </a:t>
            </a:r>
            <a:r>
              <a:rPr kumimoji="1" lang="en-US" altLang="ko-KR"/>
              <a:t>24</a:t>
            </a:r>
            <a:r>
              <a:rPr kumimoji="1" lang="ko-KR" altLang="en-US"/>
              <a:t>시간 마다 새 </a:t>
            </a:r>
            <a:r>
              <a:rPr kumimoji="1" lang="en-US" altLang="ko-KR"/>
              <a:t>MAC </a:t>
            </a:r>
            <a:r>
              <a:rPr kumimoji="1" lang="ko-KR" altLang="en-US"/>
              <a:t>주소가 생성되며</a:t>
            </a:r>
            <a:r>
              <a:rPr kumimoji="1" lang="en-US" altLang="ko-KR"/>
              <a:t>,</a:t>
            </a:r>
            <a:r>
              <a:rPr kumimoji="1" lang="ko-KR" altLang="en-US"/>
              <a:t> 사용자가 네트워크를 떠났다가 다시 참여할 때 새로운 </a:t>
            </a:r>
            <a:r>
              <a:rPr kumimoji="1" lang="en-US" altLang="ko-KR"/>
              <a:t>private wi-fi</a:t>
            </a:r>
            <a:r>
              <a:rPr kumimoji="1" lang="ko-KR" altLang="en-US"/>
              <a:t> 주소를 사용하게 된다고 합니다</a:t>
            </a:r>
            <a:r>
              <a:rPr kumimoji="1" lang="en-US" altLang="ko-KR"/>
              <a:t>.</a:t>
            </a:r>
          </a:p>
          <a:p>
            <a:endParaRPr kumimoji="1" lang="en-US" altLang="ko-KR"/>
          </a:p>
          <a:p>
            <a:endParaRPr kumimoji="1" lang="en-US" altLang="ko-KR"/>
          </a:p>
          <a:p>
            <a:r>
              <a:rPr kumimoji="1" lang="en-US" altLang="ko-KR"/>
              <a:t>------</a:t>
            </a:r>
          </a:p>
          <a:p>
            <a:endParaRPr kumimoji="1" lang="en-US" altLang="ko-KR"/>
          </a:p>
          <a:p>
            <a:r>
              <a:rPr kumimoji="1" lang="en-US" altLang="ko-KR"/>
              <a:t>So this year, we're introducing private Wi-Fi address. iOS 14 will automatically manage Wi-Fi MAC addresses when joining networks. </a:t>
            </a:r>
          </a:p>
          <a:p>
            <a:r>
              <a:rPr kumimoji="1" lang="en-US" altLang="ko-KR"/>
              <a:t>[</a:t>
            </a:r>
            <a:r>
              <a:rPr kumimoji="1" lang="ko-KR" altLang="en-US"/>
              <a:t>그래서 올해 우리는 사설 </a:t>
            </a:r>
            <a:r>
              <a:rPr kumimoji="1" lang="en-US" altLang="ko-KR"/>
              <a:t>Wi-Fi </a:t>
            </a:r>
            <a:r>
              <a:rPr kumimoji="1" lang="ko-KR" altLang="en-US"/>
              <a:t>주소를 도입합니다</a:t>
            </a:r>
            <a:r>
              <a:rPr kumimoji="1" lang="en-US" altLang="ko-KR"/>
              <a:t>. IOS 14</a:t>
            </a:r>
            <a:r>
              <a:rPr kumimoji="1" lang="ko-KR" altLang="en-US"/>
              <a:t>는 네트워크에 연결할 때 </a:t>
            </a:r>
            <a:r>
              <a:rPr kumimoji="1" lang="en-US" altLang="ko-KR"/>
              <a:t>Wi-Fi MAC </a:t>
            </a:r>
            <a:r>
              <a:rPr kumimoji="1" lang="ko-KR" altLang="en-US"/>
              <a:t>주소를 자동으로 관리합니다</a:t>
            </a:r>
            <a:r>
              <a:rPr kumimoji="1" lang="en-US" altLang="ko-KR"/>
              <a:t>.] </a:t>
            </a:r>
          </a:p>
          <a:p>
            <a:endParaRPr kumimoji="1" lang="en-US" altLang="ko-KR"/>
          </a:p>
          <a:p>
            <a:r>
              <a:rPr kumimoji="1" lang="en-US" altLang="ko-KR"/>
              <a:t>This way, the MAC address will not tie to a user's identity, and it can't be used to track them from one network to the next. </a:t>
            </a:r>
          </a:p>
          <a:p>
            <a:r>
              <a:rPr kumimoji="1" lang="en-US" altLang="ko-KR"/>
              <a:t>[</a:t>
            </a:r>
            <a:r>
              <a:rPr kumimoji="1" lang="ko-KR" altLang="en-US" err="1"/>
              <a:t>이렇게하면</a:t>
            </a:r>
            <a:r>
              <a:rPr kumimoji="1" lang="ko-KR" altLang="en-US"/>
              <a:t> </a:t>
            </a:r>
            <a:r>
              <a:rPr kumimoji="1" lang="en-US" altLang="ko-KR"/>
              <a:t>MAC </a:t>
            </a:r>
            <a:r>
              <a:rPr kumimoji="1" lang="ko-KR" altLang="en-US"/>
              <a:t>주소가 사용자의 신원과 연결되지 않으며 한 네트워크에서 다음 네트워크로이를 추적하는 데 사용할 수 없습니다</a:t>
            </a:r>
            <a:r>
              <a:rPr kumimoji="1" lang="en-US" altLang="ko-KR"/>
              <a:t>.]</a:t>
            </a:r>
          </a:p>
          <a:p>
            <a:endParaRPr kumimoji="1" lang="en-US" altLang="ko-KR"/>
          </a:p>
          <a:p>
            <a:r>
              <a:rPr kumimoji="1" lang="en-US" altLang="ko-KR"/>
              <a:t> A new MAC address will also be generated for networks every 24 hours, and the new private address will be used when the user leaves and rejoins the network. </a:t>
            </a:r>
          </a:p>
          <a:p>
            <a:r>
              <a:rPr kumimoji="1" lang="en-US" altLang="ko-KR"/>
              <a:t>[</a:t>
            </a:r>
            <a:r>
              <a:rPr kumimoji="1" lang="ko-KR" altLang="en-US"/>
              <a:t>또한 네트워크에 대해 </a:t>
            </a:r>
            <a:r>
              <a:rPr kumimoji="1" lang="en-US" altLang="ko-KR"/>
              <a:t>24 </a:t>
            </a:r>
            <a:r>
              <a:rPr kumimoji="1" lang="ko-KR" altLang="en-US"/>
              <a:t>시간마다 새 </a:t>
            </a:r>
            <a:r>
              <a:rPr kumimoji="1" lang="en-US" altLang="ko-KR"/>
              <a:t>MAC </a:t>
            </a:r>
            <a:r>
              <a:rPr kumimoji="1" lang="ko-KR" altLang="en-US"/>
              <a:t>주소가 생성되며 사용자가 네트워크를 떠났다가 다시 참여할 때 새 개인 주소가 사용됩니다</a:t>
            </a:r>
            <a:r>
              <a:rPr kumimoji="1" lang="en-US" altLang="ko-KR"/>
              <a:t>.]</a:t>
            </a:r>
          </a:p>
          <a:p>
            <a:endParaRPr kumimoji="1" lang="en-US" altLang="ko-KR"/>
          </a:p>
          <a:p>
            <a:r>
              <a:rPr kumimoji="1" lang="en-US" altLang="ko-KR"/>
              <a:t> </a:t>
            </a: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8</a:t>
            </a:fld>
            <a:endParaRPr kumimoji="1" lang="ko-Kore-KR" altLang="en-US"/>
          </a:p>
        </p:txBody>
      </p:sp>
    </p:spTree>
    <p:extLst>
      <p:ext uri="{BB962C8B-B14F-4D97-AF65-F5344CB8AC3E}">
        <p14:creationId xmlns:p14="http://schemas.microsoft.com/office/powerpoint/2010/main" val="25747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Private wi-fi</a:t>
            </a:r>
            <a:r>
              <a:rPr kumimoji="1" lang="ko-KR" altLang="en-US"/>
              <a:t> </a:t>
            </a:r>
            <a:r>
              <a:rPr kumimoji="1" lang="en-US" altLang="ko-KR"/>
              <a:t>address</a:t>
            </a:r>
            <a:r>
              <a:rPr kumimoji="1" lang="ko-KR" altLang="en-US"/>
              <a:t>는 유저가 </a:t>
            </a:r>
            <a:r>
              <a:rPr kumimoji="1" lang="en-US" altLang="ko-KR"/>
              <a:t>WI-FI</a:t>
            </a:r>
            <a:r>
              <a:rPr kumimoji="1" lang="ko-KR" altLang="en-US"/>
              <a:t> 설정에서 기능을 제어할 수 있고</a:t>
            </a:r>
            <a:r>
              <a:rPr kumimoji="1" lang="en-US" altLang="ko-KR"/>
              <a:t>,</a:t>
            </a:r>
            <a:r>
              <a:rPr kumimoji="1" lang="ko-KR" altLang="en-US"/>
              <a:t> </a:t>
            </a:r>
            <a:endParaRPr kumimoji="1" lang="en-US" altLang="ko-KR"/>
          </a:p>
          <a:p>
            <a:r>
              <a:rPr kumimoji="1" lang="ko-KR" altLang="en-US"/>
              <a:t>매일 생성되는 연결되지 않은 네트워크 별 주소를 얻을 수 있습니다</a:t>
            </a:r>
            <a:r>
              <a:rPr kumimoji="1" lang="en-US" altLang="ko-KR"/>
              <a:t>.</a:t>
            </a:r>
          </a:p>
          <a:p>
            <a:endParaRPr kumimoji="1" lang="en-US" altLang="ko-KR"/>
          </a:p>
          <a:p>
            <a:endParaRPr kumimoji="1" lang="en-US" altLang="ko-KR"/>
          </a:p>
          <a:p>
            <a:r>
              <a:rPr kumimoji="1" lang="en-US" altLang="ko-KR"/>
              <a:t>-----</a:t>
            </a:r>
          </a:p>
          <a:p>
            <a:endParaRPr kumimoji="1" lang="en-US" altLang="ko-KR"/>
          </a:p>
          <a:p>
            <a:r>
              <a:rPr kumimoji="1" lang="en-US" altLang="ko-KR"/>
              <a:t>Users are always in control over this feature and can adjust this in their Wi-Fi settings. </a:t>
            </a:r>
          </a:p>
          <a:p>
            <a:r>
              <a:rPr kumimoji="1" lang="en-US" altLang="ko-KR"/>
              <a:t>[</a:t>
            </a:r>
            <a:r>
              <a:rPr kumimoji="1" lang="ko-KR" altLang="en-US"/>
              <a:t>사용자는 항상이 기능을 제어 할 수 있으며 </a:t>
            </a:r>
            <a:r>
              <a:rPr kumimoji="1" lang="en-US" altLang="ko-KR"/>
              <a:t>Wi-Fi </a:t>
            </a:r>
            <a:r>
              <a:rPr kumimoji="1" lang="ko-KR" altLang="en-US"/>
              <a:t>설정에서이를 조정할 수 있습니다</a:t>
            </a:r>
            <a:r>
              <a:rPr kumimoji="1" lang="en-US" altLang="ko-KR"/>
              <a:t>.]</a:t>
            </a:r>
          </a:p>
          <a:p>
            <a:endParaRPr kumimoji="1" lang="en-US" altLang="ko-KR"/>
          </a:p>
          <a:p>
            <a:r>
              <a:rPr kumimoji="1" lang="en-US" altLang="ko-KR"/>
              <a:t>So with private Wi-Fi addresses, users get a per-network address that is not linked to their identity, generated daily. </a:t>
            </a:r>
          </a:p>
          <a:p>
            <a:r>
              <a:rPr kumimoji="1" lang="en-US" altLang="ko-KR"/>
              <a:t>[</a:t>
            </a:r>
            <a:r>
              <a:rPr kumimoji="1" lang="ko-KR" altLang="en-US"/>
              <a:t>따라서 개인 </a:t>
            </a:r>
            <a:r>
              <a:rPr kumimoji="1" lang="en-US" altLang="ko-KR"/>
              <a:t>Wi-Fi </a:t>
            </a:r>
            <a:r>
              <a:rPr kumimoji="1" lang="ko-KR" altLang="en-US"/>
              <a:t>주소를 사용하면 사용자는 매일 생성되는 </a:t>
            </a:r>
            <a:r>
              <a:rPr kumimoji="1" lang="en-US" altLang="ko-KR"/>
              <a:t>ID</a:t>
            </a:r>
            <a:r>
              <a:rPr kumimoji="1" lang="ko-KR" altLang="en-US"/>
              <a:t>와 연결되지 않은 네트워크 별 주소를 </a:t>
            </a:r>
            <a:r>
              <a:rPr kumimoji="1" lang="ko-KR" altLang="en-US" err="1"/>
              <a:t>받게됩니다</a:t>
            </a:r>
            <a:r>
              <a:rPr kumimoji="1" lang="en-US" altLang="ko-KR"/>
              <a:t>.] </a:t>
            </a:r>
          </a:p>
          <a:p>
            <a:endParaRPr kumimoji="1" lang="en-US" altLang="ko-KR"/>
          </a:p>
          <a:p>
            <a:r>
              <a:rPr kumimoji="1" lang="en-US" altLang="ko-KR"/>
              <a:t>And users are always in control. [</a:t>
            </a:r>
            <a:r>
              <a:rPr kumimoji="1" lang="ko-KR" altLang="en-US"/>
              <a:t>그리고 사용자는 항상 제어 할 수 있습니다</a:t>
            </a:r>
            <a:r>
              <a:rPr kumimoji="1" lang="en-US" altLang="ko-KR"/>
              <a:t>.]</a:t>
            </a:r>
          </a:p>
          <a:p>
            <a:endParaRPr kumimoji="1" lang="en-US" altLang="ko-KR"/>
          </a:p>
          <a:p>
            <a:endParaRPr kumimoji="1" lang="en-US" altLang="ko-KR"/>
          </a:p>
          <a:p>
            <a:endParaRPr kumimoji="1" lang="en-US" altLang="ko-KR"/>
          </a:p>
          <a:p>
            <a:endParaRPr kumimoji="1" lang="ko-Kore-KR" altLang="en-US"/>
          </a:p>
        </p:txBody>
      </p:sp>
      <p:sp>
        <p:nvSpPr>
          <p:cNvPr id="4" name="슬라이드 번호 개체 틀 3"/>
          <p:cNvSpPr>
            <a:spLocks noGrp="1"/>
          </p:cNvSpPr>
          <p:nvPr>
            <p:ph type="sldNum" sz="quarter" idx="5"/>
          </p:nvPr>
        </p:nvSpPr>
        <p:spPr/>
        <p:txBody>
          <a:bodyPr/>
          <a:lstStyle/>
          <a:p>
            <a:fld id="{71C4B6AD-B546-654F-B080-0C7B68247B1E}" type="slidenum">
              <a:rPr kumimoji="1" lang="ko-Kore-KR" altLang="en-US" smtClean="0"/>
              <a:t>9</a:t>
            </a:fld>
            <a:endParaRPr kumimoji="1" lang="ko-Kore-KR" altLang="en-US"/>
          </a:p>
        </p:txBody>
      </p:sp>
    </p:spTree>
    <p:extLst>
      <p:ext uri="{BB962C8B-B14F-4D97-AF65-F5344CB8AC3E}">
        <p14:creationId xmlns:p14="http://schemas.microsoft.com/office/powerpoint/2010/main" val="274659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365005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179775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109455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3592482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11"/>
          </p:nvPr>
        </p:nvSpPr>
        <p:spPr/>
        <p:txBody>
          <a:bodyPr/>
          <a:lstStyle/>
          <a:p>
            <a:endParaRPr kumimoji="1" lang="ko-Kore-KR" altLang="en-US"/>
          </a:p>
        </p:txBody>
      </p:sp>
      <p:sp>
        <p:nvSpPr>
          <p:cNvPr id="6" name="Slide Number Placeholder 5"/>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2767384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Date Placeholder 4"/>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1358107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Date Placeholder 6"/>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8" name="Footer Placeholder 7"/>
          <p:cNvSpPr>
            <a:spLocks noGrp="1"/>
          </p:cNvSpPr>
          <p:nvPr>
            <p:ph type="ftr" sz="quarter" idx="11"/>
          </p:nvPr>
        </p:nvSpPr>
        <p:spPr/>
        <p:txBody>
          <a:bodyPr/>
          <a:lstStyle/>
          <a:p>
            <a:endParaRPr kumimoji="1" lang="ko-Kore-KR" altLang="en-US"/>
          </a:p>
        </p:txBody>
      </p:sp>
      <p:sp>
        <p:nvSpPr>
          <p:cNvPr id="9" name="Slide Number Placeholder 8"/>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2835657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4" name="Footer Placeholder 3"/>
          <p:cNvSpPr>
            <a:spLocks noGrp="1"/>
          </p:cNvSpPr>
          <p:nvPr>
            <p:ph type="ftr" sz="quarter" idx="11"/>
          </p:nvPr>
        </p:nvSpPr>
        <p:spPr/>
        <p:txBody>
          <a:bodyPr/>
          <a:lstStyle/>
          <a:p>
            <a:endParaRPr kumimoji="1" lang="ko-Kore-KR" altLang="en-US"/>
          </a:p>
        </p:txBody>
      </p:sp>
      <p:sp>
        <p:nvSpPr>
          <p:cNvPr id="5" name="Slide Number Placeholder 4"/>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3649709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3" name="Footer Placeholder 2"/>
          <p:cNvSpPr>
            <a:spLocks noGrp="1"/>
          </p:cNvSpPr>
          <p:nvPr>
            <p:ph type="ftr" sz="quarter" idx="11"/>
          </p:nvPr>
        </p:nvSpPr>
        <p:spPr/>
        <p:txBody>
          <a:bodyPr/>
          <a:lstStyle/>
          <a:p>
            <a:endParaRPr kumimoji="1" lang="ko-Kore-KR" altLang="en-US"/>
          </a:p>
        </p:txBody>
      </p:sp>
      <p:sp>
        <p:nvSpPr>
          <p:cNvPr id="4" name="Slide Number Placeholder 3"/>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348721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40117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E2DD1A01-6471-9945-B689-FFF8C952B2FB}" type="datetimeFigureOut">
              <a:rPr kumimoji="1" lang="ko-Kore-KR" altLang="en-US" smtClean="0"/>
              <a:t>12/15/2020</a:t>
            </a:fld>
            <a:endParaRPr kumimoji="1" lang="ko-Kore-KR" altLang="en-US"/>
          </a:p>
        </p:txBody>
      </p:sp>
      <p:sp>
        <p:nvSpPr>
          <p:cNvPr id="6" name="Footer Placeholder 5"/>
          <p:cNvSpPr>
            <a:spLocks noGrp="1"/>
          </p:cNvSpPr>
          <p:nvPr>
            <p:ph type="ftr" sz="quarter" idx="11"/>
          </p:nvPr>
        </p:nvSpPr>
        <p:spPr/>
        <p:txBody>
          <a:bodyPr/>
          <a:lstStyle/>
          <a:p>
            <a:endParaRPr kumimoji="1" lang="ko-Kore-KR" altLang="en-US"/>
          </a:p>
        </p:txBody>
      </p:sp>
      <p:sp>
        <p:nvSpPr>
          <p:cNvPr id="7" name="Slide Number Placeholder 6"/>
          <p:cNvSpPr>
            <a:spLocks noGrp="1"/>
          </p:cNvSpPr>
          <p:nvPr>
            <p:ph type="sldNum" sz="quarter" idx="12"/>
          </p:nvPr>
        </p:nvSpPr>
        <p:spPr/>
        <p:txBody>
          <a:body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309990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D1A01-6471-9945-B689-FFF8C952B2FB}" type="datetimeFigureOut">
              <a:rPr kumimoji="1" lang="ko-Kore-KR" altLang="en-US" smtClean="0"/>
              <a:t>12/15/2020</a:t>
            </a:fld>
            <a:endParaRPr kumimoji="1" lang="ko-Kore-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80BE1-603A-C64A-A1D2-B2F3F173E3A4}" type="slidenum">
              <a:rPr kumimoji="1" lang="ko-Kore-KR" altLang="en-US" smtClean="0"/>
              <a:t>‹#›</a:t>
            </a:fld>
            <a:endParaRPr kumimoji="1" lang="ko-Kore-KR" altLang="en-US"/>
          </a:p>
        </p:txBody>
      </p:sp>
    </p:spTree>
    <p:extLst>
      <p:ext uri="{BB962C8B-B14F-4D97-AF65-F5344CB8AC3E}">
        <p14:creationId xmlns:p14="http://schemas.microsoft.com/office/powerpoint/2010/main" val="10849407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apple.com/videos/play/wwdc2020/1066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apple.com/videos/play/wwdc2020/10120" TargetMode="External"/><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eveloper.apple.com/videos/play/wwdc2020/1017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pple.com/videos/play/wwdc2020/1066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apple.com/documentation/storekit/skadnetwork/registering_an_ad_network?language=obj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developer.apple.com/documentation/storekit/skadnetwork/verifying_an_install_validation_postback?language=objc" TargetMode="External"/><Relationship Id="rId4" Type="http://schemas.openxmlformats.org/officeDocument/2006/relationships/hyperlink" Target="https://developer.apple.com/documentation/storekit/skadnetwork/generating_the_signature_to_validate_an_installation?language=obj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apple.com/documentation/storekit/skadnetwork/configuring_the_participating_apps?language=obj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s://developer.apple.com/documentation/storekit/skadnetwork/ad_network_install_validation_keys?language=obj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apple.com/documentation/storekit/skadnetwork/2943654-registerappforadnetworkattributi?language=obj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eveloper.apple.com/documentation/storekit/skadnetwork/3566697-updateconversionvalue?language=objc"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pple.com/videos/play/wwdc2020/10661"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apple.com/videos/play/wwdc2020/1011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F1D19A-2820-3949-8D7C-AA9AEEE10D1A}"/>
              </a:ext>
            </a:extLst>
          </p:cNvPr>
          <p:cNvSpPr>
            <a:spLocks noGrp="1"/>
          </p:cNvSpPr>
          <p:nvPr>
            <p:ph type="ctrTitle"/>
          </p:nvPr>
        </p:nvSpPr>
        <p:spPr/>
        <p:txBody>
          <a:bodyPr/>
          <a:lstStyle/>
          <a:p>
            <a:r>
              <a:rPr kumimoji="1" lang="en-US" altLang="ko-Kore-KR"/>
              <a:t>Apple </a:t>
            </a:r>
            <a:r>
              <a:rPr kumimoji="1" lang="en-US" altLang="ko-Kore-KR" err="1"/>
              <a:t>wwdc</a:t>
            </a:r>
            <a:r>
              <a:rPr kumimoji="1" lang="en-US" altLang="ko-Kore-KR"/>
              <a:t> 2020</a:t>
            </a:r>
            <a:endParaRPr kumimoji="1" lang="ko-Kore-KR" altLang="en-US"/>
          </a:p>
        </p:txBody>
      </p:sp>
      <p:sp>
        <p:nvSpPr>
          <p:cNvPr id="3" name="부제목 2">
            <a:extLst>
              <a:ext uri="{FF2B5EF4-FFF2-40B4-BE49-F238E27FC236}">
                <a16:creationId xmlns:a16="http://schemas.microsoft.com/office/drawing/2014/main" id="{CF89213C-34BB-A644-82BA-FEEE79C9FFF0}"/>
              </a:ext>
            </a:extLst>
          </p:cNvPr>
          <p:cNvSpPr>
            <a:spLocks noGrp="1"/>
          </p:cNvSpPr>
          <p:nvPr>
            <p:ph type="subTitle" idx="1"/>
          </p:nvPr>
        </p:nvSpPr>
        <p:spPr/>
        <p:txBody>
          <a:bodyPr/>
          <a:lstStyle/>
          <a:p>
            <a:r>
              <a:rPr lang="en" altLang="ko-Kore-KR" b="1"/>
              <a:t>Build trust through better privacy - 3</a:t>
            </a:r>
          </a:p>
          <a:p>
            <a:r>
              <a:rPr kumimoji="1" lang="en-US" altLang="ko-Kore-KR"/>
              <a:t>(Control, App Tracking Transparency, </a:t>
            </a:r>
            <a:r>
              <a:rPr kumimoji="1" lang="en-US" altLang="ko-Kore-KR" err="1"/>
              <a:t>SKAdNetwork</a:t>
            </a:r>
            <a:r>
              <a:rPr kumimoji="1" lang="en-US" altLang="ko-Kore-KR"/>
              <a:t>)</a:t>
            </a:r>
            <a:endParaRPr kumimoji="1" lang="ko-Kore-KR" altLang="en-US"/>
          </a:p>
        </p:txBody>
      </p:sp>
    </p:spTree>
    <p:extLst>
      <p:ext uri="{BB962C8B-B14F-4D97-AF65-F5344CB8AC3E}">
        <p14:creationId xmlns:p14="http://schemas.microsoft.com/office/powerpoint/2010/main" val="1614189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Nearby interaction</a:t>
            </a:r>
            <a:endParaRPr kumimoji="1" lang="ko-Kore-KR" altLang="en-US"/>
          </a:p>
        </p:txBody>
      </p:sp>
      <p:sp>
        <p:nvSpPr>
          <p:cNvPr id="3" name="내용 개체 틀 2">
            <a:extLst>
              <a:ext uri="{FF2B5EF4-FFF2-40B4-BE49-F238E27FC236}">
                <a16:creationId xmlns:a16="http://schemas.microsoft.com/office/drawing/2014/main" id="{B8312ABC-166B-F040-8A47-169091848F57}"/>
              </a:ext>
            </a:extLst>
          </p:cNvPr>
          <p:cNvSpPr>
            <a:spLocks noGrp="1"/>
          </p:cNvSpPr>
          <p:nvPr>
            <p:ph idx="1"/>
          </p:nvPr>
        </p:nvSpPr>
        <p:spPr/>
        <p:txBody>
          <a:bodyPr/>
          <a:lstStyle/>
          <a:p>
            <a:r>
              <a:rPr kumimoji="1" lang="en-US" altLang="ko-Kore-KR"/>
              <a:t>No Bluetooth or network access Session-based </a:t>
            </a:r>
            <a:r>
              <a:rPr kumimoji="1" lang="en-US" altLang="ko-Kore-KR" err="1"/>
              <a:t>reange</a:t>
            </a:r>
            <a:r>
              <a:rPr kumimoji="1" lang="en-US" altLang="ko-Kore-KR"/>
              <a:t> information</a:t>
            </a:r>
          </a:p>
          <a:p>
            <a:r>
              <a:rPr kumimoji="1" lang="en-US" altLang="ko-Kore-KR"/>
              <a:t>Available in foreground Include a purpose string Prompt in context</a:t>
            </a:r>
          </a:p>
          <a:p>
            <a:r>
              <a:rPr kumimoji="1" lang="en-US" altLang="ko-Kore-KR"/>
              <a:t>Learn more  </a:t>
            </a:r>
            <a:r>
              <a:rPr lang="en" altLang="ko-Kore-KR">
                <a:hlinkClick r:id="rId3"/>
              </a:rPr>
              <a:t>Meet Nearby Interaction</a:t>
            </a:r>
            <a:endParaRPr lang="en" altLang="ko-Kore-KR"/>
          </a:p>
          <a:p>
            <a:endParaRPr kumimoji="1" lang="en-US" altLang="ko-Kore-KR"/>
          </a:p>
          <a:p>
            <a:endParaRPr kumimoji="1" lang="en-US" altLang="ko-KR"/>
          </a:p>
          <a:p>
            <a:endParaRPr kumimoji="1" lang="en-US" altLang="ko-KR"/>
          </a:p>
          <a:p>
            <a:endParaRPr kumimoji="1" lang="en-US" altLang="ko-Kore-KR"/>
          </a:p>
          <a:p>
            <a:endParaRPr kumimoji="1" lang="ko-Kore-KR" altLang="en-US"/>
          </a:p>
        </p:txBody>
      </p:sp>
      <p:pic>
        <p:nvPicPr>
          <p:cNvPr id="5" name="그림 4" descr="전자기기, 전화, 앉아있는, 휴대폰이(가) 표시된 사진&#10;&#10;자동 생성된 설명">
            <a:extLst>
              <a:ext uri="{FF2B5EF4-FFF2-40B4-BE49-F238E27FC236}">
                <a16:creationId xmlns:a16="http://schemas.microsoft.com/office/drawing/2014/main" id="{56CCB76E-79B2-1545-962F-E1F4A200CB71}"/>
              </a:ext>
            </a:extLst>
          </p:cNvPr>
          <p:cNvPicPr>
            <a:picLocks noChangeAspect="1"/>
          </p:cNvPicPr>
          <p:nvPr/>
        </p:nvPicPr>
        <p:blipFill>
          <a:blip r:embed="rId4"/>
          <a:stretch>
            <a:fillRect/>
          </a:stretch>
        </p:blipFill>
        <p:spPr>
          <a:xfrm>
            <a:off x="2598821" y="3429000"/>
            <a:ext cx="6107430" cy="3097530"/>
          </a:xfrm>
          <a:prstGeom prst="rect">
            <a:avLst/>
          </a:prstGeom>
        </p:spPr>
      </p:pic>
    </p:spTree>
    <p:extLst>
      <p:ext uri="{BB962C8B-B14F-4D97-AF65-F5344CB8AC3E}">
        <p14:creationId xmlns:p14="http://schemas.microsoft.com/office/powerpoint/2010/main" val="408542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BBD0991-1510-CD48-AF15-DC891392A0C0}"/>
              </a:ext>
            </a:extLst>
          </p:cNvPr>
          <p:cNvSpPr>
            <a:spLocks noGrp="1"/>
          </p:cNvSpPr>
          <p:nvPr>
            <p:ph type="title"/>
          </p:nvPr>
        </p:nvSpPr>
        <p:spPr/>
        <p:txBody>
          <a:bodyPr/>
          <a:lstStyle/>
          <a:p>
            <a:r>
              <a:rPr kumimoji="1" lang="en-US" altLang="ko-Kore-KR"/>
              <a:t>App clips</a:t>
            </a:r>
            <a:endParaRPr kumimoji="1" lang="ko-Kore-KR" altLang="en-US"/>
          </a:p>
        </p:txBody>
      </p:sp>
      <p:sp>
        <p:nvSpPr>
          <p:cNvPr id="3" name="내용 개체 틀 2">
            <a:extLst>
              <a:ext uri="{FF2B5EF4-FFF2-40B4-BE49-F238E27FC236}">
                <a16:creationId xmlns:a16="http://schemas.microsoft.com/office/drawing/2014/main" id="{7EBD34A7-431B-844F-A475-A6B8B4BAEEE3}"/>
              </a:ext>
            </a:extLst>
          </p:cNvPr>
          <p:cNvSpPr>
            <a:spLocks noGrp="1"/>
          </p:cNvSpPr>
          <p:nvPr>
            <p:ph idx="1"/>
          </p:nvPr>
        </p:nvSpPr>
        <p:spPr/>
        <p:txBody>
          <a:bodyPr/>
          <a:lstStyle/>
          <a:p>
            <a:r>
              <a:rPr lang="en" altLang="ko-Kore-KR"/>
              <a:t>App Clips are a great way for users to quickly access and experience what your app has to offer.</a:t>
            </a:r>
          </a:p>
          <a:p>
            <a:r>
              <a:rPr kumimoji="1" lang="en-US" altLang="ko-Kore-KR"/>
              <a:t>Learn more </a:t>
            </a:r>
          </a:p>
          <a:p>
            <a:pPr lvl="1"/>
            <a:r>
              <a:rPr lang="en" altLang="ko-Kore-KR">
                <a:hlinkClick r:id="rId3"/>
              </a:rPr>
              <a:t>Streamline your app clip</a:t>
            </a:r>
            <a:endParaRPr lang="en" altLang="ko-Kore-KR"/>
          </a:p>
          <a:p>
            <a:pPr lvl="1"/>
            <a:r>
              <a:rPr lang="en" altLang="ko-Kore-KR">
                <a:hlinkClick r:id="rId4"/>
              </a:rPr>
              <a:t>Design great app clips</a:t>
            </a:r>
            <a:endParaRPr lang="en" altLang="ko-Kore-KR"/>
          </a:p>
          <a:p>
            <a:endParaRPr kumimoji="1" lang="ko-Kore-KR" altLang="en-US"/>
          </a:p>
        </p:txBody>
      </p:sp>
      <p:pic>
        <p:nvPicPr>
          <p:cNvPr id="5" name="그림 4" descr="테이블, 앉아있는, 컵, 노트북이(가) 표시된 사진&#10;&#10;자동 생성된 설명">
            <a:extLst>
              <a:ext uri="{FF2B5EF4-FFF2-40B4-BE49-F238E27FC236}">
                <a16:creationId xmlns:a16="http://schemas.microsoft.com/office/drawing/2014/main" id="{10261E47-705C-4940-A040-1C30158D291B}"/>
              </a:ext>
            </a:extLst>
          </p:cNvPr>
          <p:cNvPicPr>
            <a:picLocks noChangeAspect="1"/>
          </p:cNvPicPr>
          <p:nvPr/>
        </p:nvPicPr>
        <p:blipFill rotWithShape="1">
          <a:blip r:embed="rId5"/>
          <a:srcRect t="20105"/>
          <a:stretch/>
        </p:blipFill>
        <p:spPr>
          <a:xfrm>
            <a:off x="9039225" y="2383435"/>
            <a:ext cx="2314575" cy="4109439"/>
          </a:xfrm>
          <a:prstGeom prst="rect">
            <a:avLst/>
          </a:prstGeom>
        </p:spPr>
      </p:pic>
      <p:pic>
        <p:nvPicPr>
          <p:cNvPr id="7" name="그림 6">
            <a:extLst>
              <a:ext uri="{FF2B5EF4-FFF2-40B4-BE49-F238E27FC236}">
                <a16:creationId xmlns:a16="http://schemas.microsoft.com/office/drawing/2014/main" id="{71981988-E05C-5F47-A118-EB2084105485}"/>
              </a:ext>
            </a:extLst>
          </p:cNvPr>
          <p:cNvPicPr>
            <a:picLocks noChangeAspect="1"/>
          </p:cNvPicPr>
          <p:nvPr/>
        </p:nvPicPr>
        <p:blipFill>
          <a:blip r:embed="rId6"/>
          <a:stretch>
            <a:fillRect/>
          </a:stretch>
        </p:blipFill>
        <p:spPr>
          <a:xfrm>
            <a:off x="2672532" y="4071494"/>
            <a:ext cx="2388411" cy="2421380"/>
          </a:xfrm>
          <a:prstGeom prst="rect">
            <a:avLst/>
          </a:prstGeom>
        </p:spPr>
      </p:pic>
      <p:pic>
        <p:nvPicPr>
          <p:cNvPr id="9" name="그림 8" descr="실내, 모니터, 앉아있는, 사진이(가) 표시된 사진&#10;&#10;자동 생성된 설명">
            <a:extLst>
              <a:ext uri="{FF2B5EF4-FFF2-40B4-BE49-F238E27FC236}">
                <a16:creationId xmlns:a16="http://schemas.microsoft.com/office/drawing/2014/main" id="{A9D6E480-4930-4E42-90AF-834C7AEDA6CB}"/>
              </a:ext>
            </a:extLst>
          </p:cNvPr>
          <p:cNvPicPr>
            <a:picLocks noChangeAspect="1"/>
          </p:cNvPicPr>
          <p:nvPr/>
        </p:nvPicPr>
        <p:blipFill>
          <a:blip r:embed="rId7"/>
          <a:stretch>
            <a:fillRect/>
          </a:stretch>
        </p:blipFill>
        <p:spPr>
          <a:xfrm>
            <a:off x="5557834" y="3863974"/>
            <a:ext cx="2984500" cy="2628900"/>
          </a:xfrm>
          <a:prstGeom prst="rect">
            <a:avLst/>
          </a:prstGeom>
        </p:spPr>
      </p:pic>
    </p:spTree>
    <p:extLst>
      <p:ext uri="{BB962C8B-B14F-4D97-AF65-F5344CB8AC3E}">
        <p14:creationId xmlns:p14="http://schemas.microsoft.com/office/powerpoint/2010/main" val="278314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C858C8-6C11-BF48-978E-69F770521E55}"/>
              </a:ext>
            </a:extLst>
          </p:cNvPr>
          <p:cNvSpPr>
            <a:spLocks noGrp="1"/>
          </p:cNvSpPr>
          <p:nvPr>
            <p:ph type="title"/>
          </p:nvPr>
        </p:nvSpPr>
        <p:spPr/>
        <p:txBody>
          <a:bodyPr/>
          <a:lstStyle/>
          <a:p>
            <a:r>
              <a:rPr kumimoji="1" lang="en-US" altLang="ko-Kore-KR"/>
              <a:t>Safari web extensions</a:t>
            </a:r>
            <a:endParaRPr kumimoji="1" lang="ko-Kore-KR" altLang="en-US"/>
          </a:p>
        </p:txBody>
      </p:sp>
      <p:sp>
        <p:nvSpPr>
          <p:cNvPr id="3" name="내용 개체 틀 2">
            <a:extLst>
              <a:ext uri="{FF2B5EF4-FFF2-40B4-BE49-F238E27FC236}">
                <a16:creationId xmlns:a16="http://schemas.microsoft.com/office/drawing/2014/main" id="{3DCD9B06-867A-D649-BC80-5C7B5656C7B3}"/>
              </a:ext>
            </a:extLst>
          </p:cNvPr>
          <p:cNvSpPr>
            <a:spLocks noGrp="1"/>
          </p:cNvSpPr>
          <p:nvPr>
            <p:ph idx="1"/>
          </p:nvPr>
        </p:nvSpPr>
        <p:spPr/>
        <p:txBody>
          <a:bodyPr/>
          <a:lstStyle/>
          <a:p>
            <a:r>
              <a:rPr kumimoji="1" lang="en-US" altLang="ko-Kore-KR" err="1"/>
              <a:t>Xcrun</a:t>
            </a:r>
            <a:r>
              <a:rPr kumimoji="1" lang="en-US" altLang="ko-Kore-KR"/>
              <a:t> safari-web-extension-converter [options] path/to/extension</a:t>
            </a:r>
          </a:p>
          <a:p>
            <a:r>
              <a:rPr kumimoji="1" lang="en-US" altLang="ko-Kore-KR"/>
              <a:t>Learn more </a:t>
            </a:r>
            <a:r>
              <a:rPr lang="en" altLang="ko-Kore-KR">
                <a:hlinkClick r:id="rId3"/>
              </a:rPr>
              <a:t>Meet Safari Web Extensions</a:t>
            </a:r>
            <a:endParaRPr lang="en" altLang="ko-Kore-KR"/>
          </a:p>
          <a:p>
            <a:endParaRPr kumimoji="1" lang="ko-Kore-KR" altLang="en-US"/>
          </a:p>
        </p:txBody>
      </p:sp>
      <p:pic>
        <p:nvPicPr>
          <p:cNvPr id="5" name="그림 4" descr="텍스트이(가) 표시된 사진&#10;&#10;자동 생성된 설명">
            <a:extLst>
              <a:ext uri="{FF2B5EF4-FFF2-40B4-BE49-F238E27FC236}">
                <a16:creationId xmlns:a16="http://schemas.microsoft.com/office/drawing/2014/main" id="{97EBBFF6-26B2-804A-993C-94CF00E69A81}"/>
              </a:ext>
            </a:extLst>
          </p:cNvPr>
          <p:cNvPicPr>
            <a:picLocks noChangeAspect="1"/>
          </p:cNvPicPr>
          <p:nvPr/>
        </p:nvPicPr>
        <p:blipFill>
          <a:blip r:embed="rId4"/>
          <a:stretch>
            <a:fillRect/>
          </a:stretch>
        </p:blipFill>
        <p:spPr>
          <a:xfrm>
            <a:off x="3045743" y="3096349"/>
            <a:ext cx="6100513" cy="3396526"/>
          </a:xfrm>
          <a:prstGeom prst="rect">
            <a:avLst/>
          </a:prstGeom>
        </p:spPr>
      </p:pic>
    </p:spTree>
    <p:extLst>
      <p:ext uri="{BB962C8B-B14F-4D97-AF65-F5344CB8AC3E}">
        <p14:creationId xmlns:p14="http://schemas.microsoft.com/office/powerpoint/2010/main" val="396847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F38524-C259-734A-B488-91613C9FF64B}"/>
              </a:ext>
            </a:extLst>
          </p:cNvPr>
          <p:cNvSpPr>
            <a:spLocks noGrp="1"/>
          </p:cNvSpPr>
          <p:nvPr>
            <p:ph type="title"/>
          </p:nvPr>
        </p:nvSpPr>
        <p:spPr/>
        <p:txBody>
          <a:bodyPr/>
          <a:lstStyle/>
          <a:p>
            <a:r>
              <a:rPr kumimoji="1" lang="en-US" altLang="ko-Kore-KR"/>
              <a:t>New control in mac </a:t>
            </a:r>
            <a:r>
              <a:rPr kumimoji="1" lang="en-US" altLang="ko-Kore-KR" err="1"/>
              <a:t>os</a:t>
            </a:r>
            <a:endParaRPr kumimoji="1" lang="ko-Kore-KR" altLang="en-US"/>
          </a:p>
        </p:txBody>
      </p:sp>
      <p:sp>
        <p:nvSpPr>
          <p:cNvPr id="3" name="내용 개체 틀 2">
            <a:extLst>
              <a:ext uri="{FF2B5EF4-FFF2-40B4-BE49-F238E27FC236}">
                <a16:creationId xmlns:a16="http://schemas.microsoft.com/office/drawing/2014/main" id="{D7A5736C-C023-2141-8E88-3F94EFCA892E}"/>
              </a:ext>
            </a:extLst>
          </p:cNvPr>
          <p:cNvSpPr>
            <a:spLocks noGrp="1"/>
          </p:cNvSpPr>
          <p:nvPr>
            <p:ph idx="1"/>
          </p:nvPr>
        </p:nvSpPr>
        <p:spPr/>
        <p:txBody>
          <a:bodyPr/>
          <a:lstStyle/>
          <a:p>
            <a:r>
              <a:rPr kumimoji="1" lang="en-US" altLang="ko-Kore-KR"/>
              <a:t>Bluetooth</a:t>
            </a:r>
          </a:p>
          <a:p>
            <a:r>
              <a:rPr kumimoji="1" lang="en-US" altLang="ko-Kore-KR"/>
              <a:t>Limited Photos Library</a:t>
            </a:r>
          </a:p>
          <a:p>
            <a:r>
              <a:rPr kumimoji="1" lang="en-US" altLang="ko-Kore-KR" err="1"/>
              <a:t>HomeKit</a:t>
            </a:r>
            <a:endParaRPr kumimoji="1" lang="en-US" altLang="ko-Kore-KR"/>
          </a:p>
          <a:p>
            <a:r>
              <a:rPr kumimoji="1" lang="en-US" altLang="ko-Kore-KR"/>
              <a:t>Media and Apple Music</a:t>
            </a:r>
          </a:p>
          <a:p>
            <a:r>
              <a:rPr kumimoji="1" lang="en-US" altLang="ko-Kore-KR" err="1"/>
              <a:t>CNCopyCurrentNetworkInfo</a:t>
            </a:r>
            <a:endParaRPr kumimoji="1" lang="en-US" altLang="ko-Kore-KR"/>
          </a:p>
          <a:p>
            <a:endParaRPr kumimoji="1" lang="ko-Kore-KR" altLang="en-US"/>
          </a:p>
        </p:txBody>
      </p:sp>
    </p:spTree>
    <p:extLst>
      <p:ext uri="{BB962C8B-B14F-4D97-AF65-F5344CB8AC3E}">
        <p14:creationId xmlns:p14="http://schemas.microsoft.com/office/powerpoint/2010/main" val="18357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5CEFF8-A001-F742-8765-2C168FBF0C1C}"/>
              </a:ext>
            </a:extLst>
          </p:cNvPr>
          <p:cNvSpPr>
            <a:spLocks noGrp="1"/>
          </p:cNvSpPr>
          <p:nvPr>
            <p:ph type="title"/>
          </p:nvPr>
        </p:nvSpPr>
        <p:spPr/>
        <p:txBody>
          <a:bodyPr/>
          <a:lstStyle/>
          <a:p>
            <a:r>
              <a:rPr kumimoji="1" lang="en-US" altLang="ko-Kore-KR"/>
              <a:t>Transparency and control</a:t>
            </a:r>
            <a:endParaRPr kumimoji="1" lang="ko-Kore-KR" altLang="en-US"/>
          </a:p>
        </p:txBody>
      </p:sp>
      <p:sp>
        <p:nvSpPr>
          <p:cNvPr id="3" name="내용 개체 틀 2">
            <a:extLst>
              <a:ext uri="{FF2B5EF4-FFF2-40B4-BE49-F238E27FC236}">
                <a16:creationId xmlns:a16="http://schemas.microsoft.com/office/drawing/2014/main" id="{E48392A1-FD5B-5848-820A-85F6CEF92113}"/>
              </a:ext>
            </a:extLst>
          </p:cNvPr>
          <p:cNvSpPr>
            <a:spLocks noGrp="1"/>
          </p:cNvSpPr>
          <p:nvPr>
            <p:ph idx="1"/>
          </p:nvPr>
        </p:nvSpPr>
        <p:spPr/>
        <p:txBody>
          <a:bodyPr/>
          <a:lstStyle/>
          <a:p>
            <a:r>
              <a:rPr kumimoji="1" lang="en-US" altLang="ko-Kore-KR"/>
              <a:t>Explain how data will be used</a:t>
            </a:r>
          </a:p>
          <a:p>
            <a:r>
              <a:rPr kumimoji="1" lang="en-US" altLang="ko-Kore-KR"/>
              <a:t>Put users in control of their data</a:t>
            </a:r>
          </a:p>
        </p:txBody>
      </p:sp>
    </p:spTree>
    <p:extLst>
      <p:ext uri="{BB962C8B-B14F-4D97-AF65-F5344CB8AC3E}">
        <p14:creationId xmlns:p14="http://schemas.microsoft.com/office/powerpoint/2010/main" val="225084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ADE99C-AD6B-D641-9746-FDBAC1EC179E}"/>
              </a:ext>
            </a:extLst>
          </p:cNvPr>
          <p:cNvSpPr>
            <a:spLocks noGrp="1"/>
          </p:cNvSpPr>
          <p:nvPr>
            <p:ph type="title"/>
          </p:nvPr>
        </p:nvSpPr>
        <p:spPr/>
        <p:txBody>
          <a:bodyPr/>
          <a:lstStyle/>
          <a:p>
            <a:r>
              <a:rPr kumimoji="1" lang="en-US" altLang="ko-Kore-KR"/>
              <a:t>Tracking transparency and control</a:t>
            </a:r>
            <a:endParaRPr kumimoji="1" lang="ko-Kore-KR" altLang="en-US"/>
          </a:p>
        </p:txBody>
      </p:sp>
      <p:sp>
        <p:nvSpPr>
          <p:cNvPr id="3" name="내용 개체 틀 2">
            <a:extLst>
              <a:ext uri="{FF2B5EF4-FFF2-40B4-BE49-F238E27FC236}">
                <a16:creationId xmlns:a16="http://schemas.microsoft.com/office/drawing/2014/main" id="{F95C0193-2BEF-434E-ADF7-A3E1538E5A54}"/>
              </a:ext>
            </a:extLst>
          </p:cNvPr>
          <p:cNvSpPr>
            <a:spLocks noGrp="1"/>
          </p:cNvSpPr>
          <p:nvPr>
            <p:ph idx="1"/>
          </p:nvPr>
        </p:nvSpPr>
        <p:spPr/>
        <p:txBody>
          <a:bodyPr/>
          <a:lstStyle/>
          <a:p>
            <a:r>
              <a:rPr kumimoji="1" lang="en-US" altLang="ko-KR"/>
              <a:t>App Store policy requires user permission for tracking across apps and websites owned by other companies</a:t>
            </a:r>
          </a:p>
          <a:p>
            <a:r>
              <a:rPr kumimoji="1" lang="en-US" altLang="ko-KR"/>
              <a:t>This includes</a:t>
            </a:r>
          </a:p>
          <a:p>
            <a:pPr lvl="1"/>
            <a:r>
              <a:rPr kumimoji="1" lang="en-US" altLang="ko-KR"/>
              <a:t>Targeted advertising</a:t>
            </a:r>
          </a:p>
          <a:p>
            <a:pPr lvl="1"/>
            <a:r>
              <a:rPr kumimoji="1" lang="en-US" altLang="ko-KR"/>
              <a:t>Advertising measurement</a:t>
            </a:r>
          </a:p>
          <a:p>
            <a:pPr lvl="1"/>
            <a:r>
              <a:rPr kumimoji="1" lang="en-US" altLang="ko-KR"/>
              <a:t>Sharing with data brokers</a:t>
            </a:r>
          </a:p>
          <a:p>
            <a:pPr lvl="1"/>
            <a:endParaRPr kumimoji="1" lang="en-US" altLang="ko-KR"/>
          </a:p>
          <a:p>
            <a:endParaRPr kumimoji="1" lang="en-US" altLang="ko-KR"/>
          </a:p>
          <a:p>
            <a:endParaRPr kumimoji="1" lang="ko-Kore-KR" altLang="en-US"/>
          </a:p>
        </p:txBody>
      </p:sp>
      <p:pic>
        <p:nvPicPr>
          <p:cNvPr id="5" name="그림 4" descr="텍스트이(가) 표시된 사진&#10;&#10;자동 생성된 설명">
            <a:extLst>
              <a:ext uri="{FF2B5EF4-FFF2-40B4-BE49-F238E27FC236}">
                <a16:creationId xmlns:a16="http://schemas.microsoft.com/office/drawing/2014/main" id="{A2166AD7-AA34-4F44-BF02-441FFC961D7F}"/>
              </a:ext>
            </a:extLst>
          </p:cNvPr>
          <p:cNvPicPr>
            <a:picLocks noChangeAspect="1"/>
          </p:cNvPicPr>
          <p:nvPr/>
        </p:nvPicPr>
        <p:blipFill>
          <a:blip r:embed="rId3"/>
          <a:stretch>
            <a:fillRect/>
          </a:stretch>
        </p:blipFill>
        <p:spPr>
          <a:xfrm>
            <a:off x="7890844" y="2675466"/>
            <a:ext cx="3339084" cy="3045714"/>
          </a:xfrm>
          <a:prstGeom prst="rect">
            <a:avLst/>
          </a:prstGeom>
        </p:spPr>
      </p:pic>
      <p:pic>
        <p:nvPicPr>
          <p:cNvPr id="7" name="그림 6" descr="전자기기, 전화, 표지판, 휴대폰이(가) 표시된 사진&#10;&#10;자동 생성된 설명">
            <a:extLst>
              <a:ext uri="{FF2B5EF4-FFF2-40B4-BE49-F238E27FC236}">
                <a16:creationId xmlns:a16="http://schemas.microsoft.com/office/drawing/2014/main" id="{59FA7712-DEEA-234E-AABA-2E10F68ACEEB}"/>
              </a:ext>
            </a:extLst>
          </p:cNvPr>
          <p:cNvPicPr>
            <a:picLocks noChangeAspect="1"/>
          </p:cNvPicPr>
          <p:nvPr/>
        </p:nvPicPr>
        <p:blipFill>
          <a:blip r:embed="rId4"/>
          <a:stretch>
            <a:fillRect/>
          </a:stretch>
        </p:blipFill>
        <p:spPr>
          <a:xfrm>
            <a:off x="355496" y="4403759"/>
            <a:ext cx="3745033" cy="2218964"/>
          </a:xfrm>
          <a:prstGeom prst="rect">
            <a:avLst/>
          </a:prstGeom>
        </p:spPr>
      </p:pic>
      <p:pic>
        <p:nvPicPr>
          <p:cNvPr id="9" name="그림 8">
            <a:extLst>
              <a:ext uri="{FF2B5EF4-FFF2-40B4-BE49-F238E27FC236}">
                <a16:creationId xmlns:a16="http://schemas.microsoft.com/office/drawing/2014/main" id="{DA549CD0-8CF5-964A-B95C-10D11D98F10A}"/>
              </a:ext>
            </a:extLst>
          </p:cNvPr>
          <p:cNvPicPr>
            <a:picLocks noChangeAspect="1"/>
          </p:cNvPicPr>
          <p:nvPr/>
        </p:nvPicPr>
        <p:blipFill>
          <a:blip r:embed="rId5"/>
          <a:stretch>
            <a:fillRect/>
          </a:stretch>
        </p:blipFill>
        <p:spPr>
          <a:xfrm>
            <a:off x="4488699" y="4403759"/>
            <a:ext cx="3013975" cy="2218964"/>
          </a:xfrm>
          <a:prstGeom prst="rect">
            <a:avLst/>
          </a:prstGeom>
        </p:spPr>
      </p:pic>
    </p:spTree>
    <p:extLst>
      <p:ext uri="{BB962C8B-B14F-4D97-AF65-F5344CB8AC3E}">
        <p14:creationId xmlns:p14="http://schemas.microsoft.com/office/powerpoint/2010/main" val="763382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4B04FF-F3C5-B24D-8D31-7E8112EBC57F}"/>
              </a:ext>
            </a:extLst>
          </p:cNvPr>
          <p:cNvSpPr>
            <a:spLocks noGrp="1"/>
          </p:cNvSpPr>
          <p:nvPr>
            <p:ph type="title"/>
          </p:nvPr>
        </p:nvSpPr>
        <p:spPr/>
        <p:txBody>
          <a:bodyPr/>
          <a:lstStyle/>
          <a:p>
            <a:r>
              <a:rPr kumimoji="1" lang="en-US" altLang="ko-Kore-KR"/>
              <a:t>Tracking transparency and control</a:t>
            </a:r>
            <a:endParaRPr kumimoji="1" lang="ko-Kore-KR" altLang="en-US"/>
          </a:p>
        </p:txBody>
      </p:sp>
      <p:sp>
        <p:nvSpPr>
          <p:cNvPr id="3" name="내용 개체 틀 2">
            <a:extLst>
              <a:ext uri="{FF2B5EF4-FFF2-40B4-BE49-F238E27FC236}">
                <a16:creationId xmlns:a16="http://schemas.microsoft.com/office/drawing/2014/main" id="{96EE6879-9D10-7543-8AF6-9969575F4AE2}"/>
              </a:ext>
            </a:extLst>
          </p:cNvPr>
          <p:cNvSpPr>
            <a:spLocks noGrp="1"/>
          </p:cNvSpPr>
          <p:nvPr>
            <p:ph idx="1"/>
          </p:nvPr>
        </p:nvSpPr>
        <p:spPr>
          <a:xfrm>
            <a:off x="838199" y="1825625"/>
            <a:ext cx="7777579" cy="4351338"/>
          </a:xfrm>
        </p:spPr>
        <p:txBody>
          <a:bodyPr>
            <a:normAutofit fontScale="55000" lnSpcReduction="20000"/>
          </a:bodyPr>
          <a:lstStyle/>
          <a:p>
            <a:r>
              <a:rPr kumimoji="1" lang="en-US" altLang="ko-KR"/>
              <a:t>User</a:t>
            </a:r>
            <a:r>
              <a:rPr kumimoji="1" lang="ko-KR" altLang="en-US"/>
              <a:t> </a:t>
            </a:r>
            <a:r>
              <a:rPr kumimoji="1" lang="en-US" altLang="ko-KR"/>
              <a:t>permission</a:t>
            </a:r>
            <a:r>
              <a:rPr kumimoji="1" lang="ko-KR" altLang="en-US"/>
              <a:t> </a:t>
            </a:r>
            <a:r>
              <a:rPr kumimoji="1" lang="en-US" altLang="ko-KR"/>
              <a:t>not</a:t>
            </a:r>
            <a:r>
              <a:rPr kumimoji="1" lang="ko-KR" altLang="en-US"/>
              <a:t> </a:t>
            </a:r>
            <a:r>
              <a:rPr kumimoji="1" lang="en-US" altLang="ko-KR"/>
              <a:t>required</a:t>
            </a:r>
            <a:r>
              <a:rPr kumimoji="1" lang="ko-KR" altLang="en-US"/>
              <a:t> </a:t>
            </a:r>
            <a:r>
              <a:rPr kumimoji="1" lang="en-US" altLang="ko-KR"/>
              <a:t>for</a:t>
            </a:r>
          </a:p>
          <a:p>
            <a:pPr lvl="1"/>
            <a:r>
              <a:rPr kumimoji="1" lang="en-US" altLang="ko-KR"/>
              <a:t>Linking</a:t>
            </a:r>
            <a:r>
              <a:rPr kumimoji="1" lang="ko-KR" altLang="en-US"/>
              <a:t> </a:t>
            </a:r>
            <a:r>
              <a:rPr kumimoji="1" lang="en-US" altLang="ko-KR"/>
              <a:t>done</a:t>
            </a:r>
            <a:r>
              <a:rPr kumimoji="1" lang="ko-KR" altLang="en-US"/>
              <a:t> </a:t>
            </a:r>
            <a:r>
              <a:rPr kumimoji="1" lang="en-US" altLang="ko-KR"/>
              <a:t>solely</a:t>
            </a:r>
            <a:r>
              <a:rPr kumimoji="1" lang="ko-KR" altLang="en-US"/>
              <a:t> </a:t>
            </a:r>
            <a:r>
              <a:rPr kumimoji="1" lang="en-US" altLang="ko-KR"/>
              <a:t>on</a:t>
            </a:r>
            <a:r>
              <a:rPr kumimoji="1" lang="ko-KR" altLang="en-US"/>
              <a:t> </a:t>
            </a:r>
            <a:r>
              <a:rPr kumimoji="1" lang="en-US" altLang="ko-KR"/>
              <a:t>user’s</a:t>
            </a:r>
            <a:r>
              <a:rPr kumimoji="1" lang="ko-KR" altLang="en-US"/>
              <a:t> </a:t>
            </a:r>
            <a:r>
              <a:rPr kumimoji="1" lang="en-US" altLang="ko-KR"/>
              <a:t>device</a:t>
            </a:r>
          </a:p>
          <a:p>
            <a:pPr lvl="1"/>
            <a:r>
              <a:rPr kumimoji="1" lang="en-US" altLang="ko-Kore-KR"/>
              <a:t>Sharing with a data broker solely for fraud detection, prevention, or security</a:t>
            </a:r>
          </a:p>
          <a:p>
            <a:r>
              <a:rPr kumimoji="1" lang="en-US" altLang="ko-Kore-KR"/>
              <a:t>Use the </a:t>
            </a:r>
            <a:r>
              <a:rPr kumimoji="1" lang="en-US" altLang="ko-Kore-KR" err="1"/>
              <a:t>AppTrackingTransparency</a:t>
            </a:r>
            <a:r>
              <a:rPr kumimoji="1" lang="en-US" altLang="ko-Kore-KR"/>
              <a:t> framework to request permission to track</a:t>
            </a:r>
          </a:p>
          <a:p>
            <a:r>
              <a:rPr kumimoji="1" lang="en-US" altLang="ko-Kore-KR"/>
              <a:t>Requires </a:t>
            </a:r>
            <a:r>
              <a:rPr kumimoji="1" lang="en-US" altLang="ko-Kore-KR" err="1"/>
              <a:t>NSUserTrackingUsageDescription</a:t>
            </a:r>
            <a:endParaRPr kumimoji="1" lang="en-US" altLang="ko-Kore-KR"/>
          </a:p>
          <a:p>
            <a:r>
              <a:rPr kumimoji="1" lang="en-US" altLang="ko-Kore-KR"/>
              <a:t>Explain why you are asking to track the user</a:t>
            </a:r>
          </a:p>
          <a:p>
            <a:r>
              <a:rPr kumimoji="1" lang="en-US" altLang="ko-Kore-KR"/>
              <a:t>Access to the IDFA requires asking for permission to track</a:t>
            </a:r>
          </a:p>
          <a:p>
            <a:r>
              <a:rPr kumimoji="1" lang="en-US" altLang="ko-Kore-KR" err="1"/>
              <a:t>AppTrackingTrasparency</a:t>
            </a:r>
            <a:r>
              <a:rPr kumimoji="1" lang="en-US" altLang="ko-Kore-KR"/>
              <a:t> framework available in the iOS14 SDK</a:t>
            </a:r>
          </a:p>
          <a:p>
            <a:r>
              <a:rPr kumimoji="1" lang="en-US" altLang="ko-KR"/>
              <a:t>Users</a:t>
            </a:r>
            <a:r>
              <a:rPr kumimoji="1" lang="ko-KR" altLang="en-US"/>
              <a:t> </a:t>
            </a:r>
            <a:r>
              <a:rPr kumimoji="1" lang="en-US" altLang="ko-KR"/>
              <a:t>can</a:t>
            </a:r>
            <a:r>
              <a:rPr kumimoji="1" lang="ko-KR" altLang="en-US"/>
              <a:t> </a:t>
            </a:r>
            <a:r>
              <a:rPr kumimoji="1" lang="en-US" altLang="ko-KR"/>
              <a:t>choose</a:t>
            </a:r>
            <a:r>
              <a:rPr kumimoji="1" lang="ko-KR" altLang="en-US"/>
              <a:t> </a:t>
            </a:r>
            <a:r>
              <a:rPr kumimoji="1" lang="en-US" altLang="ko-KR"/>
              <a:t>to</a:t>
            </a:r>
            <a:r>
              <a:rPr kumimoji="1" lang="ko-KR" altLang="en-US"/>
              <a:t> </a:t>
            </a:r>
            <a:r>
              <a:rPr kumimoji="1" lang="en-US" altLang="ko-KR"/>
              <a:t>not</a:t>
            </a:r>
            <a:r>
              <a:rPr kumimoji="1" lang="ko-KR" altLang="en-US"/>
              <a:t> </a:t>
            </a:r>
            <a:r>
              <a:rPr kumimoji="1" lang="en-US" altLang="ko-KR"/>
              <a:t>be</a:t>
            </a:r>
            <a:r>
              <a:rPr kumimoji="1" lang="ko-KR" altLang="en-US"/>
              <a:t> </a:t>
            </a:r>
            <a:r>
              <a:rPr kumimoji="1" lang="en-US" altLang="ko-KR"/>
              <a:t>asked</a:t>
            </a:r>
            <a:r>
              <a:rPr kumimoji="1" lang="ko-KR" altLang="en-US"/>
              <a:t> </a:t>
            </a:r>
            <a:r>
              <a:rPr kumimoji="1" lang="en-US" altLang="ko-KR"/>
              <a:t>by</a:t>
            </a:r>
            <a:r>
              <a:rPr kumimoji="1" lang="ko-KR" altLang="en-US"/>
              <a:t> </a:t>
            </a:r>
            <a:r>
              <a:rPr kumimoji="1" lang="en-US" altLang="ko-KR"/>
              <a:t>any</a:t>
            </a:r>
            <a:r>
              <a:rPr kumimoji="1" lang="ko-KR" altLang="en-US"/>
              <a:t> </a:t>
            </a:r>
            <a:r>
              <a:rPr kumimoji="1" lang="en-US" altLang="ko-KR"/>
              <a:t>app</a:t>
            </a:r>
          </a:p>
          <a:p>
            <a:r>
              <a:rPr kumimoji="1" lang="en-US" altLang="ko-KR"/>
              <a:t>Limit</a:t>
            </a:r>
            <a:r>
              <a:rPr kumimoji="1" lang="ko-KR" altLang="en-US"/>
              <a:t> </a:t>
            </a:r>
            <a:r>
              <a:rPr kumimoji="1" lang="en-US" altLang="ko-KR"/>
              <a:t>Ad</a:t>
            </a:r>
            <a:r>
              <a:rPr kumimoji="1" lang="ko-KR" altLang="en-US"/>
              <a:t> </a:t>
            </a:r>
            <a:r>
              <a:rPr kumimoji="1" lang="en-US" altLang="ko-KR"/>
              <a:t>Tracking</a:t>
            </a:r>
            <a:r>
              <a:rPr kumimoji="1" lang="ko-KR" altLang="en-US"/>
              <a:t> </a:t>
            </a:r>
            <a:r>
              <a:rPr kumimoji="1" lang="en-US" altLang="ko-KR"/>
              <a:t>ON</a:t>
            </a:r>
            <a:r>
              <a:rPr kumimoji="1" lang="ko-KR" altLang="en-US"/>
              <a:t> </a:t>
            </a:r>
            <a:r>
              <a:rPr kumimoji="1" lang="en-US" altLang="ko-KR"/>
              <a:t>prevents</a:t>
            </a:r>
            <a:r>
              <a:rPr kumimoji="1" lang="ko-KR" altLang="en-US"/>
              <a:t> </a:t>
            </a:r>
            <a:r>
              <a:rPr kumimoji="1" lang="en-US" altLang="ko-KR"/>
              <a:t>apps</a:t>
            </a:r>
            <a:r>
              <a:rPr kumimoji="1" lang="ko-KR" altLang="en-US"/>
              <a:t> </a:t>
            </a:r>
            <a:r>
              <a:rPr kumimoji="1" lang="en-US" altLang="ko-KR"/>
              <a:t>from</a:t>
            </a:r>
            <a:r>
              <a:rPr kumimoji="1" lang="ko-KR" altLang="en-US"/>
              <a:t> </a:t>
            </a:r>
            <a:r>
              <a:rPr kumimoji="1" lang="en-US" altLang="ko-KR"/>
              <a:t>asking</a:t>
            </a:r>
          </a:p>
          <a:p>
            <a:r>
              <a:rPr kumimoji="1" lang="en-US" altLang="ko-KR"/>
              <a:t>Switch</a:t>
            </a:r>
            <a:r>
              <a:rPr kumimoji="1" lang="ko-KR" altLang="en-US"/>
              <a:t> </a:t>
            </a:r>
            <a:r>
              <a:rPr kumimoji="1" lang="en-US" altLang="ko-KR"/>
              <a:t>locked</a:t>
            </a:r>
            <a:r>
              <a:rPr kumimoji="1" lang="ko-KR" altLang="en-US"/>
              <a:t> </a:t>
            </a:r>
            <a:r>
              <a:rPr kumimoji="1" lang="en-US" altLang="ko-KR"/>
              <a:t>off</a:t>
            </a:r>
            <a:r>
              <a:rPr kumimoji="1" lang="ko-KR" altLang="en-US"/>
              <a:t> </a:t>
            </a:r>
            <a:r>
              <a:rPr kumimoji="1" lang="en-US" altLang="ko-KR"/>
              <a:t>for</a:t>
            </a:r>
          </a:p>
          <a:p>
            <a:pPr lvl="1"/>
            <a:r>
              <a:rPr kumimoji="1" lang="en-US" altLang="ko-KR"/>
              <a:t>Child</a:t>
            </a:r>
            <a:r>
              <a:rPr kumimoji="1" lang="ko-KR" altLang="en-US"/>
              <a:t> </a:t>
            </a:r>
            <a:r>
              <a:rPr kumimoji="1" lang="en-US" altLang="ko-KR"/>
              <a:t>Account</a:t>
            </a:r>
          </a:p>
          <a:p>
            <a:pPr lvl="1"/>
            <a:r>
              <a:rPr kumimoji="1" lang="en-US" altLang="ko-KR"/>
              <a:t>Shared</a:t>
            </a:r>
            <a:r>
              <a:rPr kumimoji="1" lang="ko-KR" altLang="en-US"/>
              <a:t> </a:t>
            </a:r>
            <a:r>
              <a:rPr kumimoji="1" lang="en-US" altLang="ko-KR"/>
              <a:t>iPad</a:t>
            </a:r>
          </a:p>
          <a:p>
            <a:r>
              <a:rPr kumimoji="1" lang="en-US" altLang="ko-Kore-KR"/>
              <a:t>25FB3191-C9C3-4094-A8F9-7EB67469C631 -&gt; 00000000-0000-0000-0000-000000000000</a:t>
            </a:r>
          </a:p>
          <a:p>
            <a:r>
              <a:rPr kumimoji="1" lang="en-US" altLang="ko-Kore-KR" err="1"/>
              <a:t>Simultor</a:t>
            </a:r>
            <a:r>
              <a:rPr kumimoji="1" lang="en-US" altLang="ko-Kore-KR"/>
              <a:t> -&gt; 00000000-0000-0000-0000-000000000000</a:t>
            </a:r>
          </a:p>
          <a:p>
            <a:endParaRPr kumimoji="1" lang="en-US" altLang="ko-Kore-KR"/>
          </a:p>
          <a:p>
            <a:endParaRPr kumimoji="1" lang="en-US" altLang="ko-Kore-KR"/>
          </a:p>
          <a:p>
            <a:endParaRPr kumimoji="1" lang="en-US" altLang="ko-Kore-KR"/>
          </a:p>
        </p:txBody>
      </p:sp>
      <p:pic>
        <p:nvPicPr>
          <p:cNvPr id="4" name="그림 3" descr="텍스트이(가) 표시된 사진&#10;&#10;자동 생성된 설명">
            <a:extLst>
              <a:ext uri="{FF2B5EF4-FFF2-40B4-BE49-F238E27FC236}">
                <a16:creationId xmlns:a16="http://schemas.microsoft.com/office/drawing/2014/main" id="{1B9CC47B-A020-1445-A20A-CB973FD1FEFE}"/>
              </a:ext>
            </a:extLst>
          </p:cNvPr>
          <p:cNvPicPr>
            <a:picLocks noChangeAspect="1"/>
          </p:cNvPicPr>
          <p:nvPr/>
        </p:nvPicPr>
        <p:blipFill>
          <a:blip r:embed="rId3"/>
          <a:stretch>
            <a:fillRect/>
          </a:stretch>
        </p:blipFill>
        <p:spPr>
          <a:xfrm>
            <a:off x="8930653" y="1235298"/>
            <a:ext cx="2754228" cy="2512243"/>
          </a:xfrm>
          <a:prstGeom prst="rect">
            <a:avLst/>
          </a:prstGeom>
        </p:spPr>
      </p:pic>
      <p:sp>
        <p:nvSpPr>
          <p:cNvPr id="5" name="직사각형 4">
            <a:extLst>
              <a:ext uri="{FF2B5EF4-FFF2-40B4-BE49-F238E27FC236}">
                <a16:creationId xmlns:a16="http://schemas.microsoft.com/office/drawing/2014/main" id="{9798FD72-E483-804A-AD8D-80BA426B1773}"/>
              </a:ext>
            </a:extLst>
          </p:cNvPr>
          <p:cNvSpPr/>
          <p:nvPr/>
        </p:nvSpPr>
        <p:spPr>
          <a:xfrm>
            <a:off x="9125450" y="2308485"/>
            <a:ext cx="2378252" cy="389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2" name="그림 11" descr="텍스트이(가) 표시된 사진&#10;&#10;자동 생성된 설명">
            <a:extLst>
              <a:ext uri="{FF2B5EF4-FFF2-40B4-BE49-F238E27FC236}">
                <a16:creationId xmlns:a16="http://schemas.microsoft.com/office/drawing/2014/main" id="{FBDC236B-C287-684A-A9ED-044521D1943F}"/>
              </a:ext>
            </a:extLst>
          </p:cNvPr>
          <p:cNvPicPr>
            <a:picLocks noChangeAspect="1"/>
          </p:cNvPicPr>
          <p:nvPr/>
        </p:nvPicPr>
        <p:blipFill rotWithShape="1">
          <a:blip r:embed="rId4"/>
          <a:srcRect b="60656"/>
          <a:stretch/>
        </p:blipFill>
        <p:spPr>
          <a:xfrm>
            <a:off x="8615778" y="3882478"/>
            <a:ext cx="3167180" cy="2698230"/>
          </a:xfrm>
          <a:prstGeom prst="rect">
            <a:avLst/>
          </a:prstGeom>
        </p:spPr>
      </p:pic>
    </p:spTree>
    <p:extLst>
      <p:ext uri="{BB962C8B-B14F-4D97-AF65-F5344CB8AC3E}">
        <p14:creationId xmlns:p14="http://schemas.microsoft.com/office/powerpoint/2010/main" val="318031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EAA801-9A69-FE46-BA13-F1D297C976E1}"/>
              </a:ext>
            </a:extLst>
          </p:cNvPr>
          <p:cNvSpPr>
            <a:spLocks noGrp="1"/>
          </p:cNvSpPr>
          <p:nvPr>
            <p:ph type="title"/>
          </p:nvPr>
        </p:nvSpPr>
        <p:spPr/>
        <p:txBody>
          <a:bodyPr/>
          <a:lstStyle/>
          <a:p>
            <a:r>
              <a:rPr kumimoji="1" lang="en-US" altLang="ko-Kore-KR"/>
              <a:t>Tracking transparency and control</a:t>
            </a:r>
            <a:endParaRPr kumimoji="1" lang="ko-Kore-KR" altLang="en-US"/>
          </a:p>
        </p:txBody>
      </p:sp>
      <p:sp>
        <p:nvSpPr>
          <p:cNvPr id="3" name="내용 개체 틀 2">
            <a:extLst>
              <a:ext uri="{FF2B5EF4-FFF2-40B4-BE49-F238E27FC236}">
                <a16:creationId xmlns:a16="http://schemas.microsoft.com/office/drawing/2014/main" id="{A590F117-EF06-E249-A319-959572A70F45}"/>
              </a:ext>
            </a:extLst>
          </p:cNvPr>
          <p:cNvSpPr>
            <a:spLocks noGrp="1"/>
          </p:cNvSpPr>
          <p:nvPr>
            <p:ph idx="1"/>
          </p:nvPr>
        </p:nvSpPr>
        <p:spPr/>
        <p:txBody>
          <a:bodyPr>
            <a:normAutofit/>
          </a:bodyPr>
          <a:lstStyle/>
          <a:p>
            <a:r>
              <a:rPr kumimoji="1" lang="en-US" altLang="ko-KR"/>
              <a:t>Call the </a:t>
            </a:r>
            <a:r>
              <a:rPr kumimoji="1" lang="en-US" altLang="ko-KR" err="1"/>
              <a:t>AppTrackingTransparency</a:t>
            </a:r>
            <a:r>
              <a:rPr kumimoji="1" lang="en-US" altLang="ko-KR"/>
              <a:t> framework every time your app is launched before you want to use the IDFA</a:t>
            </a:r>
          </a:p>
          <a:p>
            <a:r>
              <a:rPr kumimoji="1" lang="en-US" altLang="ko-KR"/>
              <a:t>Do not cache or store the IDFA</a:t>
            </a:r>
          </a:p>
          <a:p>
            <a:r>
              <a:rPr kumimoji="1" lang="en-US" altLang="ko-KR"/>
              <a:t>Think about what changes you should make to stop tracking a user after they switch </a:t>
            </a:r>
            <a:r>
              <a:rPr kumimoji="1" lang="en-US" altLang="ko-KR" err="1"/>
              <a:t>traking</a:t>
            </a:r>
            <a:r>
              <a:rPr kumimoji="1" lang="en-US" altLang="ko-KR"/>
              <a:t> off</a:t>
            </a:r>
          </a:p>
          <a:p>
            <a:endParaRPr kumimoji="1" lang="en-US" altLang="ko-KR"/>
          </a:p>
          <a:p>
            <a:pPr marL="0" indent="0">
              <a:buNone/>
            </a:pPr>
            <a:endParaRPr kumimoji="1" lang="en-US" altLang="ko-KR"/>
          </a:p>
          <a:p>
            <a:endParaRPr kumimoji="1" lang="en-US" altLang="ko-KR"/>
          </a:p>
          <a:p>
            <a:endParaRPr kumimoji="1" lang="en-US" altLang="ko-KR"/>
          </a:p>
          <a:p>
            <a:endParaRPr kumimoji="1" lang="en-US" altLang="ko-KR"/>
          </a:p>
          <a:p>
            <a:endParaRPr kumimoji="1" lang="en-US" altLang="ko-KR"/>
          </a:p>
          <a:p>
            <a:endParaRPr kumimoji="1" lang="en-US" altLang="ko-KR"/>
          </a:p>
          <a:p>
            <a:endParaRPr kumimoji="1" lang="en-US" altLang="ko-KR"/>
          </a:p>
          <a:p>
            <a:endParaRPr kumimoji="1" lang="en-US" altLang="ko-KR"/>
          </a:p>
          <a:p>
            <a:endParaRPr kumimoji="1" lang="en-US" altLang="ko-KR"/>
          </a:p>
          <a:p>
            <a:pPr lvl="1"/>
            <a:endParaRPr kumimoji="1" lang="ko-Kore-KR" altLang="en-US"/>
          </a:p>
        </p:txBody>
      </p:sp>
    </p:spTree>
    <p:extLst>
      <p:ext uri="{BB962C8B-B14F-4D97-AF65-F5344CB8AC3E}">
        <p14:creationId xmlns:p14="http://schemas.microsoft.com/office/powerpoint/2010/main" val="3711537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34289F-56BD-B941-B5C9-B1FE1FAC2EBE}"/>
              </a:ext>
            </a:extLst>
          </p:cNvPr>
          <p:cNvSpPr>
            <a:spLocks noGrp="1"/>
          </p:cNvSpPr>
          <p:nvPr>
            <p:ph type="title"/>
          </p:nvPr>
        </p:nvSpPr>
        <p:spPr/>
        <p:txBody>
          <a:bodyPr/>
          <a:lstStyle/>
          <a:p>
            <a:r>
              <a:rPr kumimoji="1" lang="en-US" altLang="ko-Kore-KR"/>
              <a:t>App Tracking Transparency</a:t>
            </a:r>
            <a:endParaRPr kumimoji="1" lang="ko-Kore-KR" altLang="en-US"/>
          </a:p>
        </p:txBody>
      </p:sp>
      <p:sp>
        <p:nvSpPr>
          <p:cNvPr id="3" name="내용 개체 틀 2">
            <a:extLst>
              <a:ext uri="{FF2B5EF4-FFF2-40B4-BE49-F238E27FC236}">
                <a16:creationId xmlns:a16="http://schemas.microsoft.com/office/drawing/2014/main" id="{EB68A72B-AFE4-3A45-B371-42EEDB86D691}"/>
              </a:ext>
            </a:extLst>
          </p:cNvPr>
          <p:cNvSpPr>
            <a:spLocks noGrp="1"/>
          </p:cNvSpPr>
          <p:nvPr>
            <p:ph idx="1"/>
          </p:nvPr>
        </p:nvSpPr>
        <p:spPr/>
        <p:txBody>
          <a:bodyPr/>
          <a:lstStyle/>
          <a:p>
            <a:r>
              <a:rPr kumimoji="1" lang="en-US" altLang="ko-Kore-KR"/>
              <a:t>Add Framework</a:t>
            </a:r>
          </a:p>
          <a:p>
            <a:endParaRPr kumimoji="1" lang="en-US" altLang="ko-Kore-KR"/>
          </a:p>
          <a:p>
            <a:endParaRPr kumimoji="1" lang="en-US" altLang="ko-Kore-KR"/>
          </a:p>
          <a:p>
            <a:endParaRPr kumimoji="1" lang="en-US" altLang="ko-Kore-KR"/>
          </a:p>
          <a:p>
            <a:endParaRPr kumimoji="1" lang="en-US" altLang="ko-Kore-KR"/>
          </a:p>
          <a:p>
            <a:r>
              <a:rPr kumimoji="1" lang="en-US" altLang="ko-Kore-KR" err="1"/>
              <a:t>Info.plist</a:t>
            </a:r>
            <a:endParaRPr kumimoji="1" lang="en-US" altLang="ko-Kore-KR"/>
          </a:p>
        </p:txBody>
      </p:sp>
      <p:pic>
        <p:nvPicPr>
          <p:cNvPr id="4" name="그림 3" descr="텍스트이(가) 표시된 사진&#10;&#10;자동 생성된 설명">
            <a:extLst>
              <a:ext uri="{FF2B5EF4-FFF2-40B4-BE49-F238E27FC236}">
                <a16:creationId xmlns:a16="http://schemas.microsoft.com/office/drawing/2014/main" id="{FE0705B3-5329-6248-AE57-9A40026F94F8}"/>
              </a:ext>
            </a:extLst>
          </p:cNvPr>
          <p:cNvPicPr>
            <a:picLocks noChangeAspect="1"/>
          </p:cNvPicPr>
          <p:nvPr/>
        </p:nvPicPr>
        <p:blipFill>
          <a:blip r:embed="rId3"/>
          <a:stretch>
            <a:fillRect/>
          </a:stretch>
        </p:blipFill>
        <p:spPr>
          <a:xfrm>
            <a:off x="1375835" y="2198973"/>
            <a:ext cx="8813800" cy="1701800"/>
          </a:xfrm>
          <a:prstGeom prst="rect">
            <a:avLst/>
          </a:prstGeom>
        </p:spPr>
      </p:pic>
      <p:pic>
        <p:nvPicPr>
          <p:cNvPr id="5" name="그림 4">
            <a:extLst>
              <a:ext uri="{FF2B5EF4-FFF2-40B4-BE49-F238E27FC236}">
                <a16:creationId xmlns:a16="http://schemas.microsoft.com/office/drawing/2014/main" id="{40F5FF64-D429-7640-8179-C79FF885663E}"/>
              </a:ext>
            </a:extLst>
          </p:cNvPr>
          <p:cNvPicPr>
            <a:picLocks noChangeAspect="1"/>
          </p:cNvPicPr>
          <p:nvPr/>
        </p:nvPicPr>
        <p:blipFill>
          <a:blip r:embed="rId4"/>
          <a:stretch>
            <a:fillRect/>
          </a:stretch>
        </p:blipFill>
        <p:spPr>
          <a:xfrm>
            <a:off x="1579035" y="4792663"/>
            <a:ext cx="8610600" cy="1384300"/>
          </a:xfrm>
          <a:prstGeom prst="rect">
            <a:avLst/>
          </a:prstGeom>
        </p:spPr>
      </p:pic>
      <p:sp>
        <p:nvSpPr>
          <p:cNvPr id="6" name="직사각형 5">
            <a:extLst>
              <a:ext uri="{FF2B5EF4-FFF2-40B4-BE49-F238E27FC236}">
                <a16:creationId xmlns:a16="http://schemas.microsoft.com/office/drawing/2014/main" id="{36FC7C0C-B6C2-3D4E-AAC4-085F7D4732CE}"/>
              </a:ext>
            </a:extLst>
          </p:cNvPr>
          <p:cNvSpPr/>
          <p:nvPr/>
        </p:nvSpPr>
        <p:spPr>
          <a:xfrm>
            <a:off x="3183467" y="3285067"/>
            <a:ext cx="6366933" cy="27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직사각형 7">
            <a:extLst>
              <a:ext uri="{FF2B5EF4-FFF2-40B4-BE49-F238E27FC236}">
                <a16:creationId xmlns:a16="http://schemas.microsoft.com/office/drawing/2014/main" id="{C3B8C235-4C34-074F-B44F-7D0F9E5C9539}"/>
              </a:ext>
            </a:extLst>
          </p:cNvPr>
          <p:cNvSpPr/>
          <p:nvPr/>
        </p:nvSpPr>
        <p:spPr>
          <a:xfrm>
            <a:off x="2912533" y="5723467"/>
            <a:ext cx="6366933" cy="27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직사각형 8">
            <a:extLst>
              <a:ext uri="{FF2B5EF4-FFF2-40B4-BE49-F238E27FC236}">
                <a16:creationId xmlns:a16="http://schemas.microsoft.com/office/drawing/2014/main" id="{97C3A02F-04FF-6F4B-9BC3-E58A5B6CB3F3}"/>
              </a:ext>
            </a:extLst>
          </p:cNvPr>
          <p:cNvSpPr/>
          <p:nvPr/>
        </p:nvSpPr>
        <p:spPr>
          <a:xfrm>
            <a:off x="2710649" y="4454109"/>
            <a:ext cx="3385350" cy="338554"/>
          </a:xfrm>
          <a:prstGeom prst="rect">
            <a:avLst/>
          </a:prstGeom>
        </p:spPr>
        <p:txBody>
          <a:bodyPr wrap="none">
            <a:spAutoFit/>
          </a:bodyPr>
          <a:lstStyle/>
          <a:p>
            <a:r>
              <a:rPr kumimoji="1" lang="en-US" altLang="ko-KR" sz="1600">
                <a:solidFill>
                  <a:schemeClr val="accent5"/>
                </a:solidFill>
              </a:rPr>
              <a:t>Key : </a:t>
            </a:r>
            <a:r>
              <a:rPr kumimoji="1" lang="en-US" altLang="ko-KR" sz="1600" err="1">
                <a:solidFill>
                  <a:schemeClr val="accent5"/>
                </a:solidFill>
              </a:rPr>
              <a:t>NSUserTrackingUsageDescription</a:t>
            </a:r>
            <a:endParaRPr lang="ko-Kore-KR" altLang="en-US" sz="1600">
              <a:solidFill>
                <a:schemeClr val="accent5"/>
              </a:solidFill>
            </a:endParaRPr>
          </a:p>
        </p:txBody>
      </p:sp>
    </p:spTree>
    <p:extLst>
      <p:ext uri="{BB962C8B-B14F-4D97-AF65-F5344CB8AC3E}">
        <p14:creationId xmlns:p14="http://schemas.microsoft.com/office/powerpoint/2010/main" val="22370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DA1B72-02AB-C543-89D1-F24372DEA98B}"/>
              </a:ext>
            </a:extLst>
          </p:cNvPr>
          <p:cNvSpPr>
            <a:spLocks noGrp="1"/>
          </p:cNvSpPr>
          <p:nvPr>
            <p:ph type="title"/>
          </p:nvPr>
        </p:nvSpPr>
        <p:spPr/>
        <p:txBody>
          <a:bodyPr/>
          <a:lstStyle/>
          <a:p>
            <a:r>
              <a:rPr kumimoji="1" lang="en-US" altLang="ko-Kore-KR"/>
              <a:t>App Tracking Transparency</a:t>
            </a:r>
            <a:endParaRPr kumimoji="1" lang="ko-Kore-KR" altLang="en-US"/>
          </a:p>
        </p:txBody>
      </p:sp>
      <p:sp>
        <p:nvSpPr>
          <p:cNvPr id="3" name="내용 개체 틀 2">
            <a:extLst>
              <a:ext uri="{FF2B5EF4-FFF2-40B4-BE49-F238E27FC236}">
                <a16:creationId xmlns:a16="http://schemas.microsoft.com/office/drawing/2014/main" id="{EF1DD414-2499-D147-940D-2F9B822A8679}"/>
              </a:ext>
            </a:extLst>
          </p:cNvPr>
          <p:cNvSpPr>
            <a:spLocks noGrp="1"/>
          </p:cNvSpPr>
          <p:nvPr>
            <p:ph idx="1"/>
          </p:nvPr>
        </p:nvSpPr>
        <p:spPr/>
        <p:txBody>
          <a:bodyPr/>
          <a:lstStyle/>
          <a:p>
            <a:r>
              <a:rPr lang="en" altLang="ko-Kore-KR"/>
              <a:t>Import &lt;</a:t>
            </a:r>
            <a:r>
              <a:rPr lang="en" altLang="ko-Kore-KR" err="1"/>
              <a:t>AppTrackingTransparency</a:t>
            </a:r>
            <a:r>
              <a:rPr lang="en" altLang="ko-Kore-KR"/>
              <a:t>/</a:t>
            </a:r>
            <a:r>
              <a:rPr lang="en" altLang="ko-Kore-KR" err="1"/>
              <a:t>AppTrackingTransparency.h</a:t>
            </a:r>
            <a:r>
              <a:rPr lang="en" altLang="ko-Kore-KR"/>
              <a:t>&gt;</a:t>
            </a:r>
          </a:p>
          <a:p>
            <a:r>
              <a:rPr lang="en" altLang="ko-Kore-KR" err="1"/>
              <a:t>ATTrackingManager</a:t>
            </a:r>
            <a:endParaRPr kumimoji="1" lang="ko-Kore-KR" altLang="en-US"/>
          </a:p>
        </p:txBody>
      </p:sp>
      <p:sp>
        <p:nvSpPr>
          <p:cNvPr id="4" name="직사각형 3">
            <a:extLst>
              <a:ext uri="{FF2B5EF4-FFF2-40B4-BE49-F238E27FC236}">
                <a16:creationId xmlns:a16="http://schemas.microsoft.com/office/drawing/2014/main" id="{4FDBF8F3-37E5-0F48-A072-764DC1ECCDB9}"/>
              </a:ext>
            </a:extLst>
          </p:cNvPr>
          <p:cNvSpPr/>
          <p:nvPr/>
        </p:nvSpPr>
        <p:spPr>
          <a:xfrm>
            <a:off x="982134" y="5356489"/>
            <a:ext cx="10515600" cy="553998"/>
          </a:xfrm>
          <a:prstGeom prst="rect">
            <a:avLst/>
          </a:prstGeom>
        </p:spPr>
        <p:txBody>
          <a:bodyPr wrap="square">
            <a:spAutoFit/>
          </a:bodyPr>
          <a:lstStyle/>
          <a:p>
            <a:r>
              <a:rPr lang="en" altLang="ko-Kore-KR" sz="1500">
                <a:solidFill>
                  <a:srgbClr val="FFFFFF"/>
                </a:solidFill>
                <a:latin typeface="Menlo" panose="020B0609030804020204" pitchFamily="49" charset="0"/>
              </a:rPr>
              <a:t>+(</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err="1">
                <a:solidFill>
                  <a:srgbClr val="41A1C0"/>
                </a:solidFill>
                <a:latin typeface="Menlo" panose="020B0609030804020204" pitchFamily="49" charset="0"/>
              </a:rPr>
              <a:t>requestTrackingAuthorizationWithCompletionHandler</a:t>
            </a:r>
            <a:r>
              <a:rPr lang="en" altLang="ko-Kore-KR" sz="1500">
                <a:solidFill>
                  <a:srgbClr val="FFFFFF"/>
                </a:solidFill>
                <a:latin typeface="Menlo" panose="020B0609030804020204" pitchFamily="49" charset="0"/>
              </a:rPr>
              <a:t>:</a:t>
            </a:r>
          </a:p>
          <a:p>
            <a:r>
              <a:rPr lang="en" altLang="ko-Kore-KR" sz="1500">
                <a:solidFill>
                  <a:srgbClr val="FFFFFF"/>
                </a:solidFill>
                <a:latin typeface="Menlo" panose="020B0609030804020204" pitchFamily="49" charset="0"/>
              </a:rPr>
              <a:t>                        (</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err="1">
                <a:solidFill>
                  <a:srgbClr val="FFFFFF"/>
                </a:solidFill>
                <a:latin typeface="Menlo" panose="020B0609030804020204" pitchFamily="49" charset="0"/>
              </a:rPr>
              <a:t>ATTrackingManagerAuthorizationStatus</a:t>
            </a:r>
            <a:r>
              <a:rPr lang="en" altLang="ko-Kore-KR" sz="1500">
                <a:solidFill>
                  <a:srgbClr val="FFFFFF"/>
                </a:solidFill>
                <a:latin typeface="Menlo" panose="020B0609030804020204" pitchFamily="49" charset="0"/>
              </a:rPr>
              <a:t> status))completion;</a:t>
            </a:r>
            <a:endParaRPr lang="en" altLang="ko-Kore-KR" sz="1500">
              <a:solidFill>
                <a:srgbClr val="FFFFFF"/>
              </a:solidFill>
              <a:effectLst/>
              <a:latin typeface="Menlo" panose="020B0609030804020204" pitchFamily="49" charset="0"/>
            </a:endParaRPr>
          </a:p>
        </p:txBody>
      </p:sp>
      <p:sp>
        <p:nvSpPr>
          <p:cNvPr id="5" name="직사각형 4">
            <a:extLst>
              <a:ext uri="{FF2B5EF4-FFF2-40B4-BE49-F238E27FC236}">
                <a16:creationId xmlns:a16="http://schemas.microsoft.com/office/drawing/2014/main" id="{6DE5C595-97BF-9440-B5F7-39C09A9DCAA9}"/>
              </a:ext>
            </a:extLst>
          </p:cNvPr>
          <p:cNvSpPr/>
          <p:nvPr/>
        </p:nvSpPr>
        <p:spPr>
          <a:xfrm>
            <a:off x="1109134" y="3548592"/>
            <a:ext cx="9008534" cy="1477328"/>
          </a:xfrm>
          <a:prstGeom prst="rect">
            <a:avLst/>
          </a:prstGeom>
        </p:spPr>
        <p:txBody>
          <a:bodyPr wrap="square">
            <a:spAutoFit/>
          </a:bodyPr>
          <a:lstStyle/>
          <a:p>
            <a:r>
              <a:rPr lang="en" altLang="ko-Kore-KR" sz="1500" b="1">
                <a:solidFill>
                  <a:srgbClr val="FC5FA3"/>
                </a:solidFill>
                <a:latin typeface="Menlo" panose="020B0609030804020204" pitchFamily="49" charset="0"/>
              </a:rPr>
              <a:t>typedef</a:t>
            </a:r>
            <a:r>
              <a:rPr lang="en" altLang="ko-Kore-KR" sz="1500">
                <a:solidFill>
                  <a:srgbClr val="5DD8FF"/>
                </a:solidFill>
                <a:latin typeface="Menlo" panose="020B0609030804020204" pitchFamily="49" charset="0"/>
              </a:rPr>
              <a:t> NS_ENUM(</a:t>
            </a:r>
            <a:r>
              <a:rPr lang="en" altLang="ko-Kore-KR" sz="1500" err="1">
                <a:solidFill>
                  <a:srgbClr val="5DD8FF"/>
                </a:solidFill>
                <a:latin typeface="Menlo" panose="020B0609030804020204" pitchFamily="49" charset="0"/>
              </a:rPr>
              <a:t>NSUInteger</a:t>
            </a:r>
            <a:r>
              <a:rPr lang="en" altLang="ko-Kore-KR" sz="1500">
                <a:solidFill>
                  <a:srgbClr val="5DD8FF"/>
                </a:solidFill>
                <a:latin typeface="Menlo" panose="020B0609030804020204" pitchFamily="49" charset="0"/>
              </a:rPr>
              <a:t>, </a:t>
            </a:r>
            <a:r>
              <a:rPr lang="en" altLang="ko-Kore-KR" sz="1500" err="1">
                <a:solidFill>
                  <a:srgbClr val="5DD8FF"/>
                </a:solidFill>
                <a:latin typeface="Menlo" panose="020B0609030804020204" pitchFamily="49" charset="0"/>
              </a:rPr>
              <a:t>ATTrackingManagerAuthorizationStatus</a:t>
            </a:r>
            <a:r>
              <a:rPr lang="en" altLang="ko-Kore-KR" sz="1500">
                <a:solidFill>
                  <a:srgbClr val="5DD8FF"/>
                </a:solidFill>
                <a:latin typeface="Menlo" panose="020B0609030804020204" pitchFamily="49" charset="0"/>
              </a:rPr>
              <a:t>) {</a:t>
            </a:r>
          </a:p>
          <a:p>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ATTrackingManagerAuthorizationStatusNotDetermined</a:t>
            </a:r>
            <a:r>
              <a:rPr lang="en" altLang="ko-Kore-KR" sz="1500">
                <a:solidFill>
                  <a:srgbClr val="FFFFFF"/>
                </a:solidFill>
                <a:latin typeface="Menlo" panose="020B0609030804020204" pitchFamily="49" charset="0"/>
              </a:rPr>
              <a:t> = </a:t>
            </a:r>
            <a:r>
              <a:rPr lang="en" altLang="ko-Kore-KR" sz="1500">
                <a:solidFill>
                  <a:srgbClr val="D0BF69"/>
                </a:solidFill>
                <a:latin typeface="Menlo" panose="020B0609030804020204" pitchFamily="49" charset="0"/>
              </a:rPr>
              <a:t>0</a:t>
            </a:r>
            <a:r>
              <a:rPr lang="en" altLang="ko-Kore-KR" sz="1500">
                <a:solidFill>
                  <a:srgbClr val="FFFFFF"/>
                </a:solidFill>
                <a:latin typeface="Menlo" panose="020B0609030804020204" pitchFamily="49" charset="0"/>
              </a:rPr>
              <a:t>,</a:t>
            </a:r>
          </a:p>
          <a:p>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ATTrackingManagerAuthorizationStatusRestricted</a:t>
            </a:r>
            <a:r>
              <a:rPr lang="en" altLang="ko-Kore-KR" sz="1500">
                <a:solidFill>
                  <a:srgbClr val="FFFFFF"/>
                </a:solidFill>
                <a:latin typeface="Menlo" panose="020B0609030804020204" pitchFamily="49" charset="0"/>
              </a:rPr>
              <a:t>,</a:t>
            </a:r>
          </a:p>
          <a:p>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ATTrackingManagerAuthorizationStatusDenied</a:t>
            </a:r>
            <a:r>
              <a:rPr lang="en" altLang="ko-Kore-KR" sz="1500">
                <a:solidFill>
                  <a:srgbClr val="FFFFFF"/>
                </a:solidFill>
                <a:latin typeface="Menlo" panose="020B0609030804020204" pitchFamily="49" charset="0"/>
              </a:rPr>
              <a:t>,</a:t>
            </a:r>
          </a:p>
          <a:p>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ATTrackingManagerAuthorizationStatusAuthorized</a:t>
            </a:r>
            <a:endParaRPr lang="en" altLang="ko-Kore-KR" sz="1500">
              <a:solidFill>
                <a:srgbClr val="FFFFFF"/>
              </a:solidFill>
              <a:latin typeface="Menlo" panose="020B0609030804020204" pitchFamily="49" charset="0"/>
            </a:endParaRPr>
          </a:p>
          <a:p>
            <a:r>
              <a:rPr lang="en" altLang="ko-Kore-KR" sz="1500">
                <a:solidFill>
                  <a:srgbClr val="FFFFFF"/>
                </a:solidFill>
                <a:latin typeface="Menlo" panose="020B0609030804020204" pitchFamily="49" charset="0"/>
              </a:rPr>
              <a:t>}</a:t>
            </a:r>
            <a:endParaRPr lang="en" altLang="ko-Kore-KR" sz="1500">
              <a:solidFill>
                <a:srgbClr val="FFFFFF"/>
              </a:solidFill>
              <a:effectLst/>
              <a:latin typeface="Menlo" panose="020B0609030804020204" pitchFamily="49" charset="0"/>
            </a:endParaRPr>
          </a:p>
        </p:txBody>
      </p:sp>
      <p:sp>
        <p:nvSpPr>
          <p:cNvPr id="7" name="직사각형 6">
            <a:extLst>
              <a:ext uri="{FF2B5EF4-FFF2-40B4-BE49-F238E27FC236}">
                <a16:creationId xmlns:a16="http://schemas.microsoft.com/office/drawing/2014/main" id="{829C8F62-9409-614E-BA36-A79AC78EC486}"/>
              </a:ext>
            </a:extLst>
          </p:cNvPr>
          <p:cNvSpPr/>
          <p:nvPr/>
        </p:nvSpPr>
        <p:spPr>
          <a:xfrm>
            <a:off x="1109134" y="2806227"/>
            <a:ext cx="10388600" cy="553998"/>
          </a:xfrm>
          <a:prstGeom prst="rect">
            <a:avLst/>
          </a:prstGeom>
        </p:spPr>
        <p:txBody>
          <a:bodyPr wrap="square">
            <a:spAutoFit/>
          </a:bodyPr>
          <a:lstStyle/>
          <a:p>
            <a:r>
              <a:rPr lang="en" altLang="ko-Kore-KR" sz="1500" b="1">
                <a:solidFill>
                  <a:srgbClr val="FC5FA3"/>
                </a:solidFill>
                <a:latin typeface="Menlo" panose="020B0609030804020204" pitchFamily="49" charset="0"/>
              </a:rPr>
              <a:t>@property</a:t>
            </a:r>
            <a:r>
              <a:rPr lang="en" altLang="ko-Kore-KR" sz="1500">
                <a:solidFill>
                  <a:srgbClr val="41A1C0"/>
                </a:solidFill>
                <a:latin typeface="Menlo" panose="020B0609030804020204" pitchFamily="49" charset="0"/>
              </a:rPr>
              <a:t> (</a:t>
            </a:r>
            <a:r>
              <a:rPr lang="en" altLang="ko-Kore-KR" sz="1500" b="1">
                <a:solidFill>
                  <a:srgbClr val="FC5FA3"/>
                </a:solidFill>
                <a:latin typeface="Menlo" panose="020B0609030804020204" pitchFamily="49" charset="0"/>
              </a:rPr>
              <a:t>class</a:t>
            </a:r>
            <a:r>
              <a:rPr lang="en" altLang="ko-Kore-KR" sz="1500">
                <a:solidFill>
                  <a:srgbClr val="41A1C0"/>
                </a:solidFill>
                <a:latin typeface="Menlo" panose="020B0609030804020204" pitchFamily="49" charset="0"/>
              </a:rPr>
              <a:t>, </a:t>
            </a:r>
            <a:r>
              <a:rPr lang="en" altLang="ko-Kore-KR" sz="1500" b="1" err="1">
                <a:solidFill>
                  <a:srgbClr val="FC5FA3"/>
                </a:solidFill>
                <a:latin typeface="Menlo" panose="020B0609030804020204" pitchFamily="49" charset="0"/>
              </a:rPr>
              <a:t>nonatomic</a:t>
            </a:r>
            <a:r>
              <a:rPr lang="en" altLang="ko-Kore-KR" sz="1500">
                <a:solidFill>
                  <a:srgbClr val="41A1C0"/>
                </a:solidFill>
                <a:latin typeface="Menlo" panose="020B0609030804020204" pitchFamily="49" charset="0"/>
              </a:rPr>
              <a:t>, </a:t>
            </a:r>
            <a:r>
              <a:rPr lang="en" altLang="ko-Kore-KR" sz="1500" b="1" err="1">
                <a:solidFill>
                  <a:srgbClr val="FC5FA3"/>
                </a:solidFill>
                <a:latin typeface="Menlo" panose="020B0609030804020204" pitchFamily="49" charset="0"/>
              </a:rPr>
              <a:t>readonly</a:t>
            </a:r>
            <a:r>
              <a:rPr lang="en" altLang="ko-Kore-KR" sz="1500">
                <a:solidFill>
                  <a:srgbClr val="41A1C0"/>
                </a:solidFill>
                <a:latin typeface="Menlo" panose="020B0609030804020204" pitchFamily="49" charset="0"/>
              </a:rPr>
              <a:t>, </a:t>
            </a:r>
            <a:r>
              <a:rPr lang="en" altLang="ko-Kore-KR" sz="1500" b="1">
                <a:solidFill>
                  <a:srgbClr val="FC5FA3"/>
                </a:solidFill>
                <a:latin typeface="Menlo" panose="020B0609030804020204" pitchFamily="49" charset="0"/>
              </a:rPr>
              <a:t>assign</a:t>
            </a:r>
            <a:r>
              <a:rPr lang="en" altLang="ko-Kore-KR" sz="1500">
                <a:solidFill>
                  <a:srgbClr val="41A1C0"/>
                </a:solidFill>
                <a:latin typeface="Menlo" panose="020B0609030804020204" pitchFamily="49" charset="0"/>
              </a:rPr>
              <a:t>) </a:t>
            </a:r>
          </a:p>
          <a:p>
            <a:r>
              <a:rPr lang="en" altLang="ko-Kore-KR" sz="1500">
                <a:solidFill>
                  <a:srgbClr val="41A1C0"/>
                </a:solidFill>
                <a:latin typeface="Menlo" panose="020B0609030804020204" pitchFamily="49" charset="0"/>
              </a:rPr>
              <a:t>          </a:t>
            </a:r>
            <a:r>
              <a:rPr lang="en" altLang="ko-Kore-KR" sz="1500" err="1">
                <a:solidFill>
                  <a:srgbClr val="41A1C0"/>
                </a:solidFill>
                <a:latin typeface="Menlo" panose="020B0609030804020204" pitchFamily="49" charset="0"/>
              </a:rPr>
              <a:t>ATTrackingManagerAuthorizationStatus</a:t>
            </a:r>
            <a:r>
              <a:rPr lang="en" altLang="ko-Kore-KR" sz="1500">
                <a:solidFill>
                  <a:srgbClr val="41A1C0"/>
                </a:solidFill>
                <a:latin typeface="Menlo" panose="020B0609030804020204" pitchFamily="49" charset="0"/>
              </a:rPr>
              <a:t> </a:t>
            </a:r>
            <a:r>
              <a:rPr lang="en" altLang="ko-Kore-KR" sz="1500" err="1">
                <a:solidFill>
                  <a:srgbClr val="41A1C0"/>
                </a:solidFill>
                <a:latin typeface="Menlo" panose="020B0609030804020204" pitchFamily="49" charset="0"/>
              </a:rPr>
              <a:t>trackingAuthorizationStatus</a:t>
            </a:r>
            <a:r>
              <a:rPr lang="en" altLang="ko-Kore-KR" sz="1500">
                <a:solidFill>
                  <a:srgbClr val="41A1C0"/>
                </a:solidFill>
                <a:latin typeface="Menlo" panose="020B0609030804020204" pitchFamily="49" charset="0"/>
              </a:rPr>
              <a:t>;</a:t>
            </a:r>
            <a:endParaRPr lang="en" altLang="ko-Kore-KR" sz="1500">
              <a:solidFill>
                <a:srgbClr val="41A1C0"/>
              </a:solidFill>
              <a:effectLst/>
              <a:latin typeface="Menlo" panose="020B0609030804020204" pitchFamily="49" charset="0"/>
            </a:endParaRPr>
          </a:p>
        </p:txBody>
      </p:sp>
      <p:pic>
        <p:nvPicPr>
          <p:cNvPr id="8" name="그림 7" descr="텍스트이(가) 표시된 사진&#10;&#10;자동 생성된 설명">
            <a:extLst>
              <a:ext uri="{FF2B5EF4-FFF2-40B4-BE49-F238E27FC236}">
                <a16:creationId xmlns:a16="http://schemas.microsoft.com/office/drawing/2014/main" id="{A99A6541-E388-8D4F-9A85-A0B9A9DFC8DA}"/>
              </a:ext>
            </a:extLst>
          </p:cNvPr>
          <p:cNvPicPr>
            <a:picLocks noChangeAspect="1"/>
          </p:cNvPicPr>
          <p:nvPr/>
        </p:nvPicPr>
        <p:blipFill>
          <a:blip r:embed="rId3"/>
          <a:stretch>
            <a:fillRect/>
          </a:stretch>
        </p:blipFill>
        <p:spPr>
          <a:xfrm>
            <a:off x="9708954" y="3455657"/>
            <a:ext cx="2262912" cy="2064093"/>
          </a:xfrm>
          <a:prstGeom prst="rect">
            <a:avLst/>
          </a:prstGeom>
        </p:spPr>
      </p:pic>
    </p:spTree>
    <p:extLst>
      <p:ext uri="{BB962C8B-B14F-4D97-AF65-F5344CB8AC3E}">
        <p14:creationId xmlns:p14="http://schemas.microsoft.com/office/powerpoint/2010/main" val="77465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EBB720-6B56-D140-BE6D-36A05362C8EC}"/>
              </a:ext>
            </a:extLst>
          </p:cNvPr>
          <p:cNvSpPr>
            <a:spLocks noGrp="1"/>
          </p:cNvSpPr>
          <p:nvPr>
            <p:ph type="title"/>
          </p:nvPr>
        </p:nvSpPr>
        <p:spPr/>
        <p:txBody>
          <a:bodyPr/>
          <a:lstStyle/>
          <a:p>
            <a:endParaRPr kumimoji="1" lang="ko-Kore-KR" altLang="en-US"/>
          </a:p>
        </p:txBody>
      </p:sp>
      <p:pic>
        <p:nvPicPr>
          <p:cNvPr id="5" name="내용 개체 틀 4">
            <a:extLst>
              <a:ext uri="{FF2B5EF4-FFF2-40B4-BE49-F238E27FC236}">
                <a16:creationId xmlns:a16="http://schemas.microsoft.com/office/drawing/2014/main" id="{1B880D8F-4D1F-6749-9349-C761B9A54EF0}"/>
              </a:ext>
            </a:extLst>
          </p:cNvPr>
          <p:cNvPicPr>
            <a:picLocks noGrp="1" noChangeAspect="1"/>
          </p:cNvPicPr>
          <p:nvPr>
            <p:ph idx="1"/>
          </p:nvPr>
        </p:nvPicPr>
        <p:blipFill>
          <a:blip r:embed="rId3"/>
          <a:stretch>
            <a:fillRect/>
          </a:stretch>
        </p:blipFill>
        <p:spPr>
          <a:xfrm>
            <a:off x="838200" y="2779243"/>
            <a:ext cx="10515600" cy="2444102"/>
          </a:xfrm>
        </p:spPr>
      </p:pic>
    </p:spTree>
    <p:extLst>
      <p:ext uri="{BB962C8B-B14F-4D97-AF65-F5344CB8AC3E}">
        <p14:creationId xmlns:p14="http://schemas.microsoft.com/office/powerpoint/2010/main" val="2684320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D1C7D5-1D78-7946-90B7-2B77D522EA74}"/>
              </a:ext>
            </a:extLst>
          </p:cNvPr>
          <p:cNvSpPr>
            <a:spLocks noGrp="1"/>
          </p:cNvSpPr>
          <p:nvPr>
            <p:ph type="title"/>
          </p:nvPr>
        </p:nvSpPr>
        <p:spPr/>
        <p:txBody>
          <a:bodyPr/>
          <a:lstStyle/>
          <a:p>
            <a:r>
              <a:rPr kumimoji="1" lang="en-US" altLang="ko-Kore-KR" err="1"/>
              <a:t>SKAdNetwork</a:t>
            </a:r>
            <a:r>
              <a:rPr kumimoji="1" lang="en-US" altLang="ko-Kore-KR"/>
              <a:t> improvements</a:t>
            </a:r>
            <a:endParaRPr kumimoji="1" lang="ko-Kore-KR" altLang="en-US"/>
          </a:p>
        </p:txBody>
      </p:sp>
      <p:sp>
        <p:nvSpPr>
          <p:cNvPr id="3" name="내용 개체 틀 2">
            <a:extLst>
              <a:ext uri="{FF2B5EF4-FFF2-40B4-BE49-F238E27FC236}">
                <a16:creationId xmlns:a16="http://schemas.microsoft.com/office/drawing/2014/main" id="{FB98CA17-D860-6A42-AFA8-7F8220A80E26}"/>
              </a:ext>
            </a:extLst>
          </p:cNvPr>
          <p:cNvSpPr>
            <a:spLocks noGrp="1"/>
          </p:cNvSpPr>
          <p:nvPr>
            <p:ph idx="1"/>
          </p:nvPr>
        </p:nvSpPr>
        <p:spPr/>
        <p:txBody>
          <a:bodyPr/>
          <a:lstStyle/>
          <a:p>
            <a:r>
              <a:rPr kumimoji="1" lang="en-US" altLang="ko-Kore-KR"/>
              <a:t>Measure conversion without user tacking</a:t>
            </a:r>
          </a:p>
          <a:p>
            <a:r>
              <a:rPr kumimoji="1" lang="en-US" altLang="ko-Kore-KR"/>
              <a:t>On-device intelligence</a:t>
            </a:r>
          </a:p>
          <a:p>
            <a:r>
              <a:rPr kumimoji="1" lang="en-US" altLang="ko-Kore-KR"/>
              <a:t>Aggregation</a:t>
            </a:r>
          </a:p>
          <a:p>
            <a:r>
              <a:rPr kumimoji="1" lang="en-US" altLang="ko-Kore-KR"/>
              <a:t>Does not require tracking permission</a:t>
            </a:r>
          </a:p>
          <a:p>
            <a:endParaRPr kumimoji="1" lang="en-US" altLang="ko-Kore-KR"/>
          </a:p>
          <a:p>
            <a:endParaRPr kumimoji="1" lang="ko-Kore-KR" altLang="en-US"/>
          </a:p>
        </p:txBody>
      </p:sp>
      <p:pic>
        <p:nvPicPr>
          <p:cNvPr id="4" name="그림 3">
            <a:extLst>
              <a:ext uri="{FF2B5EF4-FFF2-40B4-BE49-F238E27FC236}">
                <a16:creationId xmlns:a16="http://schemas.microsoft.com/office/drawing/2014/main" id="{692F2721-B013-E547-B867-33329324B084}"/>
              </a:ext>
            </a:extLst>
          </p:cNvPr>
          <p:cNvPicPr>
            <a:picLocks noChangeAspect="1"/>
          </p:cNvPicPr>
          <p:nvPr/>
        </p:nvPicPr>
        <p:blipFill>
          <a:blip r:embed="rId3"/>
          <a:stretch>
            <a:fillRect/>
          </a:stretch>
        </p:blipFill>
        <p:spPr>
          <a:xfrm>
            <a:off x="7502033" y="2934759"/>
            <a:ext cx="4044950" cy="1876425"/>
          </a:xfrm>
          <a:prstGeom prst="rect">
            <a:avLst/>
          </a:prstGeom>
        </p:spPr>
      </p:pic>
    </p:spTree>
    <p:extLst>
      <p:ext uri="{BB962C8B-B14F-4D97-AF65-F5344CB8AC3E}">
        <p14:creationId xmlns:p14="http://schemas.microsoft.com/office/powerpoint/2010/main" val="402303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5EBC6A-2692-6244-A440-2147155D853F}"/>
              </a:ext>
            </a:extLst>
          </p:cNvPr>
          <p:cNvSpPr>
            <a:spLocks noGrp="1"/>
          </p:cNvSpPr>
          <p:nvPr>
            <p:ph type="title"/>
          </p:nvPr>
        </p:nvSpPr>
        <p:spPr/>
        <p:txBody>
          <a:bodyPr/>
          <a:lstStyle/>
          <a:p>
            <a:r>
              <a:rPr kumimoji="1" lang="en-US" altLang="ko-Kore-KR" err="1"/>
              <a:t>SKAdNetwork</a:t>
            </a:r>
            <a:r>
              <a:rPr kumimoji="1" lang="en-US" altLang="ko-Kore-KR"/>
              <a:t> improvements</a:t>
            </a:r>
            <a:endParaRPr kumimoji="1" lang="ko-Kore-KR" altLang="en-US"/>
          </a:p>
        </p:txBody>
      </p:sp>
      <p:sp>
        <p:nvSpPr>
          <p:cNvPr id="3" name="내용 개체 틀 2">
            <a:extLst>
              <a:ext uri="{FF2B5EF4-FFF2-40B4-BE49-F238E27FC236}">
                <a16:creationId xmlns:a16="http://schemas.microsoft.com/office/drawing/2014/main" id="{4BD1D63C-66F5-2548-A748-FB091D6D0E72}"/>
              </a:ext>
            </a:extLst>
          </p:cNvPr>
          <p:cNvSpPr>
            <a:spLocks noGrp="1"/>
          </p:cNvSpPr>
          <p:nvPr>
            <p:ph idx="1"/>
          </p:nvPr>
        </p:nvSpPr>
        <p:spPr/>
        <p:txBody>
          <a:bodyPr/>
          <a:lstStyle/>
          <a:p>
            <a:endParaRPr kumimoji="1" lang="en-US" altLang="ko-Kore-KR"/>
          </a:p>
          <a:p>
            <a:endParaRPr kumimoji="1" lang="en-US" altLang="ko-Kore-KR"/>
          </a:p>
          <a:p>
            <a:endParaRPr kumimoji="1" lang="en-US" altLang="ko-Kore-KR"/>
          </a:p>
          <a:p>
            <a:endParaRPr kumimoji="1" lang="en-US" altLang="ko-Kore-KR"/>
          </a:p>
          <a:p>
            <a:endParaRPr kumimoji="1" lang="ko-Kore-KR" altLang="en-US"/>
          </a:p>
        </p:txBody>
      </p:sp>
      <p:pic>
        <p:nvPicPr>
          <p:cNvPr id="9" name="그림 8" descr="측정기이(가) 표시된 사진&#10;&#10;자동 생성된 설명">
            <a:extLst>
              <a:ext uri="{FF2B5EF4-FFF2-40B4-BE49-F238E27FC236}">
                <a16:creationId xmlns:a16="http://schemas.microsoft.com/office/drawing/2014/main" id="{1DCE71BA-8A19-5A4D-A8DD-FBD78412F9E3}"/>
              </a:ext>
            </a:extLst>
          </p:cNvPr>
          <p:cNvPicPr>
            <a:picLocks noChangeAspect="1"/>
          </p:cNvPicPr>
          <p:nvPr/>
        </p:nvPicPr>
        <p:blipFill>
          <a:blip r:embed="rId3"/>
          <a:stretch>
            <a:fillRect/>
          </a:stretch>
        </p:blipFill>
        <p:spPr>
          <a:xfrm>
            <a:off x="671411" y="2228320"/>
            <a:ext cx="5426075" cy="1625600"/>
          </a:xfrm>
          <a:prstGeom prst="rect">
            <a:avLst/>
          </a:prstGeom>
        </p:spPr>
      </p:pic>
      <p:pic>
        <p:nvPicPr>
          <p:cNvPr id="11" name="그림 10">
            <a:extLst>
              <a:ext uri="{FF2B5EF4-FFF2-40B4-BE49-F238E27FC236}">
                <a16:creationId xmlns:a16="http://schemas.microsoft.com/office/drawing/2014/main" id="{F0CD406A-40BB-2447-BB8A-474365351FA1}"/>
              </a:ext>
            </a:extLst>
          </p:cNvPr>
          <p:cNvPicPr>
            <a:picLocks noChangeAspect="1"/>
          </p:cNvPicPr>
          <p:nvPr/>
        </p:nvPicPr>
        <p:blipFill>
          <a:blip r:embed="rId4"/>
          <a:stretch>
            <a:fillRect/>
          </a:stretch>
        </p:blipFill>
        <p:spPr>
          <a:xfrm>
            <a:off x="725386" y="4018227"/>
            <a:ext cx="5372100" cy="1898650"/>
          </a:xfrm>
          <a:prstGeom prst="rect">
            <a:avLst/>
          </a:prstGeom>
        </p:spPr>
      </p:pic>
      <p:pic>
        <p:nvPicPr>
          <p:cNvPr id="14" name="그림 13">
            <a:extLst>
              <a:ext uri="{FF2B5EF4-FFF2-40B4-BE49-F238E27FC236}">
                <a16:creationId xmlns:a16="http://schemas.microsoft.com/office/drawing/2014/main" id="{DC110A4C-6DB6-BA40-8B1F-E46ADAD5633F}"/>
              </a:ext>
            </a:extLst>
          </p:cNvPr>
          <p:cNvPicPr>
            <a:picLocks noChangeAspect="1"/>
          </p:cNvPicPr>
          <p:nvPr/>
        </p:nvPicPr>
        <p:blipFill>
          <a:blip r:embed="rId5"/>
          <a:stretch>
            <a:fillRect/>
          </a:stretch>
        </p:blipFill>
        <p:spPr>
          <a:xfrm>
            <a:off x="7535370" y="2660121"/>
            <a:ext cx="4181475" cy="2720975"/>
          </a:xfrm>
          <a:prstGeom prst="rect">
            <a:avLst/>
          </a:prstGeom>
        </p:spPr>
      </p:pic>
    </p:spTree>
    <p:extLst>
      <p:ext uri="{BB962C8B-B14F-4D97-AF65-F5344CB8AC3E}">
        <p14:creationId xmlns:p14="http://schemas.microsoft.com/office/powerpoint/2010/main" val="19713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76409E-9623-3D4B-8E6D-7FF81A5C4520}"/>
              </a:ext>
            </a:extLst>
          </p:cNvPr>
          <p:cNvSpPr>
            <a:spLocks noGrp="1"/>
          </p:cNvSpPr>
          <p:nvPr>
            <p:ph type="title"/>
          </p:nvPr>
        </p:nvSpPr>
        <p:spPr/>
        <p:txBody>
          <a:bodyPr/>
          <a:lstStyle/>
          <a:p>
            <a:r>
              <a:rPr kumimoji="1" lang="en-US" altLang="ko-Kore-KR" err="1"/>
              <a:t>SKAdNetwork</a:t>
            </a:r>
            <a:r>
              <a:rPr kumimoji="1" lang="en-US" altLang="ko-Kore-KR"/>
              <a:t> improvements</a:t>
            </a:r>
            <a:endParaRPr kumimoji="1" lang="ko-Kore-KR" altLang="en-US"/>
          </a:p>
        </p:txBody>
      </p:sp>
      <p:pic>
        <p:nvPicPr>
          <p:cNvPr id="2050" name="Picture 2" descr="사용자가 앱 A 내부에서 앱 B의 광고를 탭한 다음 앱 B가 두 메서드 중 하나를 호출하고 타이머가 만료 된 후 전환 알림을 트리거하는 앱 B를 설치 및 실행하는 것을 보여주는 다이어그램입니다.  광고 네트워크는 확인해야하는 포스트 백을 수신합니다.">
            <a:extLst>
              <a:ext uri="{FF2B5EF4-FFF2-40B4-BE49-F238E27FC236}">
                <a16:creationId xmlns:a16="http://schemas.microsoft.com/office/drawing/2014/main" id="{816C585B-DC8A-7744-8F62-5D548E5CD3B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5052" y="2111480"/>
            <a:ext cx="5661985" cy="382566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AFBB3071-5218-A246-92B5-9FB9EBD80D0B}"/>
              </a:ext>
            </a:extLst>
          </p:cNvPr>
          <p:cNvPicPr>
            <a:picLocks noChangeAspect="1"/>
          </p:cNvPicPr>
          <p:nvPr/>
        </p:nvPicPr>
        <p:blipFill>
          <a:blip r:embed="rId4"/>
          <a:stretch>
            <a:fillRect/>
          </a:stretch>
        </p:blipFill>
        <p:spPr>
          <a:xfrm>
            <a:off x="6207038" y="2762146"/>
            <a:ext cx="5791200" cy="3175000"/>
          </a:xfrm>
          <a:prstGeom prst="rect">
            <a:avLst/>
          </a:prstGeom>
        </p:spPr>
      </p:pic>
      <p:pic>
        <p:nvPicPr>
          <p:cNvPr id="6" name="그림 5" descr="텍스트이(가) 표시된 사진&#10;&#10;자동 생성된 설명">
            <a:extLst>
              <a:ext uri="{FF2B5EF4-FFF2-40B4-BE49-F238E27FC236}">
                <a16:creationId xmlns:a16="http://schemas.microsoft.com/office/drawing/2014/main" id="{B307F170-D21B-9F44-9974-AC329061401A}"/>
              </a:ext>
            </a:extLst>
          </p:cNvPr>
          <p:cNvPicPr>
            <a:picLocks noChangeAspect="1"/>
          </p:cNvPicPr>
          <p:nvPr/>
        </p:nvPicPr>
        <p:blipFill>
          <a:blip r:embed="rId5"/>
          <a:stretch>
            <a:fillRect/>
          </a:stretch>
        </p:blipFill>
        <p:spPr>
          <a:xfrm>
            <a:off x="7869150" y="2365271"/>
            <a:ext cx="2466975" cy="396875"/>
          </a:xfrm>
          <a:prstGeom prst="rect">
            <a:avLst/>
          </a:prstGeom>
        </p:spPr>
      </p:pic>
    </p:spTree>
    <p:extLst>
      <p:ext uri="{BB962C8B-B14F-4D97-AF65-F5344CB8AC3E}">
        <p14:creationId xmlns:p14="http://schemas.microsoft.com/office/powerpoint/2010/main" val="271272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183A2D-5F94-884A-9E6F-0967AD11DC33}"/>
              </a:ext>
            </a:extLst>
          </p:cNvPr>
          <p:cNvSpPr>
            <a:spLocks noGrp="1"/>
          </p:cNvSpPr>
          <p:nvPr>
            <p:ph type="title"/>
          </p:nvPr>
        </p:nvSpPr>
        <p:spPr/>
        <p:txBody>
          <a:bodyPr/>
          <a:lstStyle/>
          <a:p>
            <a:r>
              <a:rPr kumimoji="1" lang="en-US" altLang="ko-Kore-KR" err="1"/>
              <a:t>AdNetwork</a:t>
            </a:r>
            <a:endParaRPr kumimoji="1" lang="ko-Kore-KR" altLang="en-US"/>
          </a:p>
        </p:txBody>
      </p:sp>
      <p:sp>
        <p:nvSpPr>
          <p:cNvPr id="3" name="내용 개체 틀 2">
            <a:extLst>
              <a:ext uri="{FF2B5EF4-FFF2-40B4-BE49-F238E27FC236}">
                <a16:creationId xmlns:a16="http://schemas.microsoft.com/office/drawing/2014/main" id="{219FEB8F-9219-4E4C-81DB-5C8CED8EF7E3}"/>
              </a:ext>
            </a:extLst>
          </p:cNvPr>
          <p:cNvSpPr>
            <a:spLocks noGrp="1"/>
          </p:cNvSpPr>
          <p:nvPr>
            <p:ph idx="1"/>
          </p:nvPr>
        </p:nvSpPr>
        <p:spPr/>
        <p:txBody>
          <a:bodyPr/>
          <a:lstStyle/>
          <a:p>
            <a:r>
              <a:rPr lang="en" altLang="ko-Kore-KR"/>
              <a:t>Register and provide its ad network ID to developers. See </a:t>
            </a:r>
            <a:r>
              <a:rPr lang="en" altLang="ko-Kore-KR">
                <a:hlinkClick r:id="rId3"/>
              </a:rPr>
              <a:t>Registering an Ad Network</a:t>
            </a:r>
            <a:r>
              <a:rPr lang="en" altLang="ko-Kore-KR"/>
              <a:t>.</a:t>
            </a:r>
          </a:p>
          <a:p>
            <a:r>
              <a:rPr lang="en" altLang="ko-Kore-KR"/>
              <a:t>Provide signed ads to the source app. See </a:t>
            </a:r>
            <a:r>
              <a:rPr lang="en" altLang="ko-Kore-KR">
                <a:hlinkClick r:id="rId4"/>
              </a:rPr>
              <a:t>Generating the Signature to Validate an Installation</a:t>
            </a:r>
            <a:r>
              <a:rPr lang="en" altLang="ko-Kore-KR"/>
              <a:t>.</a:t>
            </a:r>
          </a:p>
          <a:p>
            <a:r>
              <a:rPr lang="en" altLang="ko-Kore-KR"/>
              <a:t>Receive install validation </a:t>
            </a:r>
            <a:r>
              <a:rPr lang="en" altLang="ko-Kore-KR" err="1"/>
              <a:t>postbacks</a:t>
            </a:r>
            <a:r>
              <a:rPr lang="en" altLang="ko-Kore-KR"/>
              <a:t> at the URL it established during registration.</a:t>
            </a:r>
          </a:p>
          <a:p>
            <a:r>
              <a:rPr lang="en" altLang="ko-Kore-KR"/>
              <a:t>Verify the </a:t>
            </a:r>
            <a:r>
              <a:rPr lang="en" altLang="ko-Kore-KR" err="1"/>
              <a:t>postbacks</a:t>
            </a:r>
            <a:r>
              <a:rPr lang="en" altLang="ko-Kore-KR"/>
              <a:t>. See </a:t>
            </a:r>
            <a:r>
              <a:rPr lang="en" altLang="ko-Kore-KR">
                <a:hlinkClick r:id="rId5"/>
              </a:rPr>
              <a:t>Verifying an Install Validation Postback</a:t>
            </a:r>
            <a:r>
              <a:rPr lang="en" altLang="ko-Kore-KR"/>
              <a:t>.</a:t>
            </a:r>
          </a:p>
          <a:p>
            <a:endParaRPr kumimoji="1" lang="ko-Kore-KR" altLang="en-US"/>
          </a:p>
        </p:txBody>
      </p:sp>
    </p:spTree>
    <p:extLst>
      <p:ext uri="{BB962C8B-B14F-4D97-AF65-F5344CB8AC3E}">
        <p14:creationId xmlns:p14="http://schemas.microsoft.com/office/powerpoint/2010/main" val="68111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41836D-AC89-714E-A76F-2249F9840C8E}"/>
              </a:ext>
            </a:extLst>
          </p:cNvPr>
          <p:cNvSpPr>
            <a:spLocks noGrp="1"/>
          </p:cNvSpPr>
          <p:nvPr>
            <p:ph type="title"/>
          </p:nvPr>
        </p:nvSpPr>
        <p:spPr/>
        <p:txBody>
          <a:bodyPr/>
          <a:lstStyle/>
          <a:p>
            <a:r>
              <a:rPr kumimoji="1" lang="en-US" altLang="ko-Kore-KR"/>
              <a:t>Source App</a:t>
            </a:r>
            <a:endParaRPr kumimoji="1" lang="ko-Kore-KR" altLang="en-US"/>
          </a:p>
        </p:txBody>
      </p:sp>
      <p:sp>
        <p:nvSpPr>
          <p:cNvPr id="3" name="내용 개체 틀 2">
            <a:extLst>
              <a:ext uri="{FF2B5EF4-FFF2-40B4-BE49-F238E27FC236}">
                <a16:creationId xmlns:a16="http://schemas.microsoft.com/office/drawing/2014/main" id="{4FED2340-E206-FC4F-B8B0-6B6106F5A05F}"/>
              </a:ext>
            </a:extLst>
          </p:cNvPr>
          <p:cNvSpPr>
            <a:spLocks noGrp="1"/>
          </p:cNvSpPr>
          <p:nvPr>
            <p:ph idx="1"/>
          </p:nvPr>
        </p:nvSpPr>
        <p:spPr/>
        <p:txBody>
          <a:bodyPr/>
          <a:lstStyle/>
          <a:p>
            <a:r>
              <a:rPr lang="en" altLang="ko-Kore-KR"/>
              <a:t>Add the ad network’s ID to its </a:t>
            </a:r>
            <a:r>
              <a:rPr lang="en" altLang="ko-Kore-KR" err="1"/>
              <a:t>Info.plist</a:t>
            </a:r>
            <a:r>
              <a:rPr lang="en" altLang="ko-Kore-KR"/>
              <a:t>. See </a:t>
            </a:r>
            <a:r>
              <a:rPr lang="en" altLang="ko-Kore-KR">
                <a:hlinkClick r:id="rId3"/>
              </a:rPr>
              <a:t>Configuring the Participating Apps</a:t>
            </a:r>
            <a:r>
              <a:rPr lang="en" altLang="ko-Kore-KR"/>
              <a:t>. </a:t>
            </a:r>
            <a:endParaRPr lang="en-US" altLang="ko-KR"/>
          </a:p>
          <a:p>
            <a:r>
              <a:rPr lang="en" altLang="ko-Kore-KR"/>
              <a:t>Display ads that the ad network signs. See </a:t>
            </a:r>
            <a:r>
              <a:rPr lang="en" altLang="ko-Kore-KR">
                <a:hlinkClick r:id="rId4"/>
              </a:rPr>
              <a:t>Ad Network Install Validation Keys</a:t>
            </a:r>
            <a:r>
              <a:rPr lang="en" altLang="ko-Kore-KR"/>
              <a:t>. </a:t>
            </a:r>
            <a:endParaRPr lang="en-US" altLang="ko-KR"/>
          </a:p>
          <a:p>
            <a:endParaRPr kumimoji="1" lang="ko-Kore-KR" altLang="en-US"/>
          </a:p>
        </p:txBody>
      </p:sp>
      <p:sp>
        <p:nvSpPr>
          <p:cNvPr id="5" name="직사각형 4">
            <a:extLst>
              <a:ext uri="{FF2B5EF4-FFF2-40B4-BE49-F238E27FC236}">
                <a16:creationId xmlns:a16="http://schemas.microsoft.com/office/drawing/2014/main" id="{F820A43A-D2CA-2445-9BB7-76A50CF47246}"/>
              </a:ext>
            </a:extLst>
          </p:cNvPr>
          <p:cNvSpPr/>
          <p:nvPr/>
        </p:nvSpPr>
        <p:spPr>
          <a:xfrm>
            <a:off x="838200" y="5527070"/>
            <a:ext cx="10515599" cy="784830"/>
          </a:xfrm>
          <a:prstGeom prst="rect">
            <a:avLst/>
          </a:prstGeom>
        </p:spPr>
        <p:txBody>
          <a:bodyPr wrap="square">
            <a:spAutoFit/>
          </a:bodyPr>
          <a:lstStyle/>
          <a:p>
            <a:r>
              <a:rPr lang="en" altLang="ko-Kore-KR" sz="1500">
                <a:solidFill>
                  <a:srgbClr val="FFFFFF"/>
                </a:solidFill>
                <a:latin typeface="Menlo" panose="020B0609030804020204" pitchFamily="49" charset="0"/>
              </a:rPr>
              <a:t>- (</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err="1">
                <a:solidFill>
                  <a:srgbClr val="41A1C0"/>
                </a:solidFill>
                <a:latin typeface="Menlo" panose="020B0609030804020204" pitchFamily="49" charset="0"/>
              </a:rPr>
              <a:t>loadProductWithParameters</a:t>
            </a:r>
            <a:r>
              <a:rPr lang="en" altLang="ko-Kore-KR" sz="1500">
                <a:solidFill>
                  <a:srgbClr val="FFFFFF"/>
                </a:solidFill>
                <a:latin typeface="Menlo" panose="020B0609030804020204" pitchFamily="49" charset="0"/>
              </a:rPr>
              <a:t>:(</a:t>
            </a:r>
            <a:r>
              <a:rPr lang="en" altLang="ko-Kore-KR" sz="1500" err="1">
                <a:solidFill>
                  <a:srgbClr val="D0A8FF"/>
                </a:solidFill>
                <a:latin typeface="Menlo" panose="020B0609030804020204" pitchFamily="49" charset="0"/>
              </a:rPr>
              <a:t>NSDictionary</a:t>
            </a:r>
            <a:r>
              <a:rPr lang="en" altLang="ko-Kore-KR" sz="1500">
                <a:solidFill>
                  <a:srgbClr val="FFFFFF"/>
                </a:solidFill>
                <a:latin typeface="Menlo" panose="020B0609030804020204" pitchFamily="49" charset="0"/>
              </a:rPr>
              <a:t>&lt;</a:t>
            </a:r>
            <a:r>
              <a:rPr lang="en" altLang="ko-Kore-KR" sz="1500" err="1">
                <a:solidFill>
                  <a:srgbClr val="D0A8FF"/>
                </a:solidFill>
                <a:latin typeface="Menlo" panose="020B0609030804020204" pitchFamily="49" charset="0"/>
              </a:rPr>
              <a:t>NSString</a:t>
            </a:r>
            <a:r>
              <a:rPr lang="en" altLang="ko-Kore-KR" sz="1500">
                <a:solidFill>
                  <a:srgbClr val="FFFFFF"/>
                </a:solidFill>
                <a:latin typeface="Menlo" panose="020B0609030804020204" pitchFamily="49" charset="0"/>
              </a:rPr>
              <a:t> *, </a:t>
            </a:r>
            <a:r>
              <a:rPr lang="en" altLang="ko-Kore-KR" sz="1500" b="1">
                <a:solidFill>
                  <a:srgbClr val="FC5FA3"/>
                </a:solidFill>
                <a:latin typeface="Menlo" panose="020B0609030804020204" pitchFamily="49" charset="0"/>
              </a:rPr>
              <a:t>id</a:t>
            </a:r>
            <a:r>
              <a:rPr lang="en" altLang="ko-Kore-KR" sz="1500">
                <a:solidFill>
                  <a:srgbClr val="FFFFFF"/>
                </a:solidFill>
                <a:latin typeface="Menlo" panose="020B0609030804020204" pitchFamily="49" charset="0"/>
              </a:rPr>
              <a:t>&gt; *)parameters </a:t>
            </a:r>
            <a:r>
              <a:rPr lang="en" altLang="ko-Kore-KR" sz="1500" err="1">
                <a:solidFill>
                  <a:srgbClr val="41A1C0"/>
                </a:solidFill>
                <a:latin typeface="Menlo" panose="020B0609030804020204" pitchFamily="49" charset="0"/>
              </a:rPr>
              <a:t>completionBlock</a:t>
            </a:r>
            <a:r>
              <a:rPr lang="en" altLang="ko-Kore-KR" sz="1500">
                <a:solidFill>
                  <a:srgbClr val="FFFFFF"/>
                </a:solidFill>
                <a:latin typeface="Menlo" panose="020B0609030804020204" pitchFamily="49" charset="0"/>
              </a:rPr>
              <a:t>:(</a:t>
            </a:r>
            <a:r>
              <a:rPr lang="en" altLang="ko-Kore-KR" sz="1500" b="1">
                <a:solidFill>
                  <a:srgbClr val="FC5FA3"/>
                </a:solidFill>
                <a:latin typeface="Menlo" panose="020B0609030804020204" pitchFamily="49" charset="0"/>
              </a:rPr>
              <a:t>nullable</a:t>
            </a:r>
            <a:r>
              <a:rPr lang="en" altLang="ko-Kore-KR" sz="1500">
                <a:solidFill>
                  <a:srgbClr val="FFFFFF"/>
                </a:solidFill>
                <a:latin typeface="Menlo" panose="020B0609030804020204" pitchFamily="49" charset="0"/>
              </a:rPr>
              <a:t> </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b="1">
                <a:solidFill>
                  <a:srgbClr val="FC5FA3"/>
                </a:solidFill>
                <a:latin typeface="Menlo" panose="020B0609030804020204" pitchFamily="49" charset="0"/>
              </a:rPr>
              <a:t>BOOL</a:t>
            </a:r>
            <a:r>
              <a:rPr lang="en" altLang="ko-Kore-KR" sz="1500">
                <a:solidFill>
                  <a:srgbClr val="FFFFFF"/>
                </a:solidFill>
                <a:latin typeface="Menlo" panose="020B0609030804020204" pitchFamily="49" charset="0"/>
              </a:rPr>
              <a:t> result, </a:t>
            </a:r>
            <a:r>
              <a:rPr lang="en" altLang="ko-Kore-KR" sz="1500" err="1">
                <a:solidFill>
                  <a:srgbClr val="D0A8FF"/>
                </a:solidFill>
                <a:latin typeface="Menlo" panose="020B0609030804020204" pitchFamily="49" charset="0"/>
              </a:rPr>
              <a:t>NSError</a:t>
            </a:r>
            <a:r>
              <a:rPr lang="en" altLang="ko-Kore-KR" sz="1500">
                <a:solidFill>
                  <a:srgbClr val="FFFFFF"/>
                </a:solidFill>
                <a:latin typeface="Menlo" panose="020B0609030804020204" pitchFamily="49" charset="0"/>
              </a:rPr>
              <a:t> * </a:t>
            </a:r>
            <a:r>
              <a:rPr lang="en" altLang="ko-Kore-KR" sz="1500" b="1">
                <a:solidFill>
                  <a:srgbClr val="FC5FA3"/>
                </a:solidFill>
                <a:latin typeface="Menlo" panose="020B0609030804020204" pitchFamily="49" charset="0"/>
              </a:rPr>
              <a:t>__nullable</a:t>
            </a:r>
            <a:r>
              <a:rPr lang="en" altLang="ko-Kore-KR" sz="1500">
                <a:solidFill>
                  <a:srgbClr val="FFFFFF"/>
                </a:solidFill>
                <a:latin typeface="Menlo" panose="020B0609030804020204" pitchFamily="49" charset="0"/>
              </a:rPr>
              <a:t> error))block </a:t>
            </a:r>
            <a:r>
              <a:rPr lang="en" altLang="ko-Kore-KR" sz="1500">
                <a:solidFill>
                  <a:srgbClr val="FD8F3F"/>
                </a:solidFill>
                <a:latin typeface="Menlo" panose="020B0609030804020204" pitchFamily="49" charset="0"/>
              </a:rPr>
              <a:t>API_AVAILABLE</a:t>
            </a:r>
            <a:r>
              <a:rPr lang="en" altLang="ko-Kore-KR" sz="1500">
                <a:solidFill>
                  <a:srgbClr val="FFFFFF"/>
                </a:solidFill>
                <a:latin typeface="Menlo" panose="020B0609030804020204" pitchFamily="49" charset="0"/>
              </a:rPr>
              <a:t>(</a:t>
            </a:r>
            <a:r>
              <a:rPr lang="en" altLang="ko-Kore-KR" sz="1500" err="1">
                <a:solidFill>
                  <a:srgbClr val="FFFFFF"/>
                </a:solidFill>
                <a:latin typeface="Menlo" panose="020B0609030804020204" pitchFamily="49" charset="0"/>
              </a:rPr>
              <a:t>ios</a:t>
            </a:r>
            <a:r>
              <a:rPr lang="en" altLang="ko-Kore-KR" sz="1500">
                <a:solidFill>
                  <a:srgbClr val="FFFFFF"/>
                </a:solidFill>
                <a:latin typeface="Menlo" panose="020B0609030804020204" pitchFamily="49" charset="0"/>
              </a:rPr>
              <a:t>(</a:t>
            </a:r>
            <a:r>
              <a:rPr lang="en" altLang="ko-Kore-KR" sz="1500">
                <a:solidFill>
                  <a:srgbClr val="D0BF69"/>
                </a:solidFill>
                <a:latin typeface="Menlo" panose="020B0609030804020204" pitchFamily="49" charset="0"/>
              </a:rPr>
              <a:t>6.0</a:t>
            </a:r>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macCatalyst</a:t>
            </a:r>
            <a:r>
              <a:rPr lang="en" altLang="ko-Kore-KR" sz="1500">
                <a:solidFill>
                  <a:srgbClr val="FFFFFF"/>
                </a:solidFill>
                <a:latin typeface="Menlo" panose="020B0609030804020204" pitchFamily="49" charset="0"/>
              </a:rPr>
              <a:t>(</a:t>
            </a:r>
            <a:r>
              <a:rPr lang="en" altLang="ko-Kore-KR" sz="1500">
                <a:solidFill>
                  <a:srgbClr val="D0BF69"/>
                </a:solidFill>
                <a:latin typeface="Menlo" panose="020B0609030804020204" pitchFamily="49" charset="0"/>
              </a:rPr>
              <a:t>13.0</a:t>
            </a:r>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macos</a:t>
            </a:r>
            <a:r>
              <a:rPr lang="en" altLang="ko-Kore-KR" sz="1500">
                <a:solidFill>
                  <a:srgbClr val="FFFFFF"/>
                </a:solidFill>
                <a:latin typeface="Menlo" panose="020B0609030804020204" pitchFamily="49" charset="0"/>
              </a:rPr>
              <a:t>(</a:t>
            </a:r>
            <a:r>
              <a:rPr lang="en" altLang="ko-Kore-KR" sz="1500">
                <a:solidFill>
                  <a:srgbClr val="D0BF69"/>
                </a:solidFill>
                <a:latin typeface="Menlo" panose="020B0609030804020204" pitchFamily="49" charset="0"/>
              </a:rPr>
              <a:t>11.0</a:t>
            </a:r>
            <a:r>
              <a:rPr lang="en" altLang="ko-Kore-KR" sz="1500">
                <a:solidFill>
                  <a:srgbClr val="FFFFFF"/>
                </a:solidFill>
                <a:latin typeface="Menlo" panose="020B0609030804020204" pitchFamily="49" charset="0"/>
              </a:rPr>
              <a:t>)) </a:t>
            </a:r>
            <a:r>
              <a:rPr lang="en" altLang="ko-Kore-KR" sz="1500">
                <a:solidFill>
                  <a:srgbClr val="FD8F3F"/>
                </a:solidFill>
                <a:latin typeface="Menlo" panose="020B0609030804020204" pitchFamily="49" charset="0"/>
              </a:rPr>
              <a:t>__TVOS_PROHIBITED</a:t>
            </a:r>
            <a:r>
              <a:rPr lang="en" altLang="ko-Kore-KR" sz="1500">
                <a:solidFill>
                  <a:srgbClr val="FFFFFF"/>
                </a:solidFill>
                <a:latin typeface="Menlo" panose="020B0609030804020204" pitchFamily="49" charset="0"/>
              </a:rPr>
              <a:t>;</a:t>
            </a:r>
            <a:endParaRPr lang="en" altLang="ko-Kore-KR" sz="1500">
              <a:solidFill>
                <a:srgbClr val="FFFFFF"/>
              </a:solidFill>
              <a:effectLst/>
              <a:latin typeface="Menlo" panose="020B0609030804020204" pitchFamily="49" charset="0"/>
            </a:endParaRPr>
          </a:p>
        </p:txBody>
      </p:sp>
      <p:pic>
        <p:nvPicPr>
          <p:cNvPr id="1028" name="Picture 4" descr="f:id:hyoromo:20201006233834j:plain">
            <a:extLst>
              <a:ext uri="{FF2B5EF4-FFF2-40B4-BE49-F238E27FC236}">
                <a16:creationId xmlns:a16="http://schemas.microsoft.com/office/drawing/2014/main" id="{3F648225-D20F-3D4D-88FA-3C2BCE08B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999" y="3807203"/>
            <a:ext cx="8856134" cy="149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263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235D78-044C-C64C-9063-AFCF8B005E4D}"/>
              </a:ext>
            </a:extLst>
          </p:cNvPr>
          <p:cNvSpPr>
            <a:spLocks noGrp="1"/>
          </p:cNvSpPr>
          <p:nvPr>
            <p:ph type="title"/>
          </p:nvPr>
        </p:nvSpPr>
        <p:spPr/>
        <p:txBody>
          <a:bodyPr/>
          <a:lstStyle/>
          <a:p>
            <a:r>
              <a:rPr lang="en-US" altLang="ko-Kore-KR"/>
              <a:t>A</a:t>
            </a:r>
            <a:r>
              <a:rPr lang="en" altLang="ko-Kore-KR" err="1"/>
              <a:t>dvertised</a:t>
            </a:r>
            <a:r>
              <a:rPr kumimoji="1" lang="en-US" altLang="ko-Kore-KR"/>
              <a:t> App</a:t>
            </a:r>
            <a:endParaRPr kumimoji="1" lang="ko-Kore-KR" altLang="en-US"/>
          </a:p>
        </p:txBody>
      </p:sp>
      <p:sp>
        <p:nvSpPr>
          <p:cNvPr id="3" name="내용 개체 틀 2">
            <a:extLst>
              <a:ext uri="{FF2B5EF4-FFF2-40B4-BE49-F238E27FC236}">
                <a16:creationId xmlns:a16="http://schemas.microsoft.com/office/drawing/2014/main" id="{6B5FADF3-07CA-8546-8AE4-A44954AF48E4}"/>
              </a:ext>
            </a:extLst>
          </p:cNvPr>
          <p:cNvSpPr>
            <a:spLocks noGrp="1"/>
          </p:cNvSpPr>
          <p:nvPr>
            <p:ph idx="1"/>
          </p:nvPr>
        </p:nvSpPr>
        <p:spPr/>
        <p:txBody>
          <a:bodyPr/>
          <a:lstStyle/>
          <a:p>
            <a:r>
              <a:rPr lang="en" altLang="ko-Kore-KR"/>
              <a:t>Provide app install validation information by calling </a:t>
            </a:r>
            <a:r>
              <a:rPr lang="en" altLang="ko-Kore-KR" u="sng">
                <a:hlinkClick r:id="rId3"/>
              </a:rPr>
              <a:t>registerAppForAdNetworkAttribution</a:t>
            </a:r>
            <a:r>
              <a:rPr lang="en" altLang="ko-Kore-KR"/>
              <a:t> or </a:t>
            </a:r>
            <a:r>
              <a:rPr lang="en" altLang="ko-Kore-KR">
                <a:hlinkClick r:id="rId4"/>
              </a:rPr>
              <a:t>updateConversionValue:</a:t>
            </a:r>
            <a:r>
              <a:rPr lang="en" altLang="ko-Kore-KR"/>
              <a:t>.</a:t>
            </a:r>
          </a:p>
          <a:p>
            <a:r>
              <a:rPr lang="en" altLang="ko-Kore-KR"/>
              <a:t>Optionally, update a conversion value by calling </a:t>
            </a:r>
            <a:r>
              <a:rPr lang="en" altLang="ko-Kore-KR">
                <a:hlinkClick r:id="rId4"/>
              </a:rPr>
              <a:t>updateConversionValue:</a:t>
            </a:r>
            <a:r>
              <a:rPr lang="en" altLang="ko-Kore-KR"/>
              <a:t>.</a:t>
            </a:r>
          </a:p>
          <a:p>
            <a:endParaRPr kumimoji="1" lang="ko-Kore-KR" altLang="en-US"/>
          </a:p>
        </p:txBody>
      </p:sp>
      <p:sp>
        <p:nvSpPr>
          <p:cNvPr id="4" name="직사각형 3">
            <a:extLst>
              <a:ext uri="{FF2B5EF4-FFF2-40B4-BE49-F238E27FC236}">
                <a16:creationId xmlns:a16="http://schemas.microsoft.com/office/drawing/2014/main" id="{24C03037-9892-E94C-AA67-C6C1A8AB0F98}"/>
              </a:ext>
            </a:extLst>
          </p:cNvPr>
          <p:cNvSpPr/>
          <p:nvPr/>
        </p:nvSpPr>
        <p:spPr>
          <a:xfrm>
            <a:off x="838201" y="4223504"/>
            <a:ext cx="10515599" cy="1477328"/>
          </a:xfrm>
          <a:prstGeom prst="rect">
            <a:avLst/>
          </a:prstGeom>
        </p:spPr>
        <p:txBody>
          <a:bodyPr wrap="square">
            <a:spAutoFit/>
          </a:bodyPr>
          <a:lstStyle/>
          <a:p>
            <a:r>
              <a:rPr lang="en" altLang="ko-Kore-KR" sz="1500">
                <a:solidFill>
                  <a:srgbClr val="FFFFFF"/>
                </a:solidFill>
                <a:latin typeface="Menlo" panose="020B0609030804020204" pitchFamily="49" charset="0"/>
              </a:rPr>
              <a:t>+ (</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err="1">
                <a:solidFill>
                  <a:srgbClr val="41A1C0"/>
                </a:solidFill>
                <a:latin typeface="Menlo" panose="020B0609030804020204" pitchFamily="49" charset="0"/>
              </a:rPr>
              <a:t>registerAppForAdNetworkAttribution</a:t>
            </a:r>
            <a:r>
              <a:rPr lang="en" altLang="ko-Kore-KR" sz="1500">
                <a:solidFill>
                  <a:srgbClr val="FFFFFF"/>
                </a:solidFill>
                <a:latin typeface="Menlo" panose="020B0609030804020204" pitchFamily="49" charset="0"/>
              </a:rPr>
              <a:t> API_AVAILABLE(</a:t>
            </a:r>
            <a:r>
              <a:rPr lang="en" altLang="ko-Kore-KR" sz="1500" err="1">
                <a:solidFill>
                  <a:srgbClr val="FFFFFF"/>
                </a:solidFill>
                <a:latin typeface="Menlo" panose="020B0609030804020204" pitchFamily="49" charset="0"/>
              </a:rPr>
              <a:t>ios</a:t>
            </a:r>
            <a:r>
              <a:rPr lang="en" altLang="ko-Kore-KR" sz="1500">
                <a:solidFill>
                  <a:srgbClr val="FFFFFF"/>
                </a:solidFill>
                <a:latin typeface="Menlo" panose="020B0609030804020204" pitchFamily="49" charset="0"/>
              </a:rPr>
              <a:t>(</a:t>
            </a:r>
            <a:r>
              <a:rPr lang="en" altLang="ko-Kore-KR" sz="1500">
                <a:solidFill>
                  <a:srgbClr val="D0BF69"/>
                </a:solidFill>
                <a:latin typeface="Menlo" panose="020B0609030804020204" pitchFamily="49" charset="0"/>
              </a:rPr>
              <a:t>11.3</a:t>
            </a:r>
            <a:r>
              <a:rPr lang="en" altLang="ko-Kore-KR" sz="1500">
                <a:solidFill>
                  <a:srgbClr val="FFFFFF"/>
                </a:solidFill>
                <a:latin typeface="Menlo" panose="020B0609030804020204" pitchFamily="49" charset="0"/>
              </a:rPr>
              <a:t>)) API_UNAVAILABLE(</a:t>
            </a:r>
            <a:r>
              <a:rPr lang="en" altLang="ko-Kore-KR" sz="1500" err="1">
                <a:solidFill>
                  <a:srgbClr val="FFFFFF"/>
                </a:solidFill>
                <a:latin typeface="Menlo" panose="020B0609030804020204" pitchFamily="49" charset="0"/>
              </a:rPr>
              <a:t>macos</a:t>
            </a:r>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watchos</a:t>
            </a:r>
            <a:r>
              <a:rPr lang="en" altLang="ko-Kore-KR" sz="1500">
                <a:solidFill>
                  <a:srgbClr val="FFFFFF"/>
                </a:solidFill>
                <a:latin typeface="Menlo" panose="020B0609030804020204" pitchFamily="49" charset="0"/>
              </a:rPr>
              <a:t>) __TVOS_PROHIBITED;</a:t>
            </a:r>
          </a:p>
          <a:p>
            <a:br>
              <a:rPr lang="en" altLang="ko-Kore-KR" sz="1500">
                <a:solidFill>
                  <a:srgbClr val="FFFFFF"/>
                </a:solidFill>
                <a:latin typeface="Menlo" panose="020B0609030804020204" pitchFamily="49" charset="0"/>
              </a:rPr>
            </a:br>
            <a:endParaRPr lang="en" altLang="ko-Kore-KR" sz="1500">
              <a:solidFill>
                <a:srgbClr val="FFFFFF"/>
              </a:solidFill>
              <a:latin typeface="Menlo" panose="020B0609030804020204" pitchFamily="49" charset="0"/>
            </a:endParaRPr>
          </a:p>
          <a:p>
            <a:r>
              <a:rPr lang="en" altLang="ko-Kore-KR" sz="1500">
                <a:solidFill>
                  <a:srgbClr val="FFFFFF"/>
                </a:solidFill>
                <a:latin typeface="Menlo" panose="020B0609030804020204" pitchFamily="49" charset="0"/>
              </a:rPr>
              <a:t>+ (</a:t>
            </a:r>
            <a:r>
              <a:rPr lang="en" altLang="ko-Kore-KR" sz="1500" b="1">
                <a:solidFill>
                  <a:srgbClr val="FC5FA3"/>
                </a:solidFill>
                <a:latin typeface="Menlo" panose="020B0609030804020204" pitchFamily="49" charset="0"/>
              </a:rPr>
              <a:t>void</a:t>
            </a:r>
            <a:r>
              <a:rPr lang="en" altLang="ko-Kore-KR" sz="1500">
                <a:solidFill>
                  <a:srgbClr val="FFFFFF"/>
                </a:solidFill>
                <a:latin typeface="Menlo" panose="020B0609030804020204" pitchFamily="49" charset="0"/>
              </a:rPr>
              <a:t>)</a:t>
            </a:r>
            <a:r>
              <a:rPr lang="en" altLang="ko-Kore-KR" sz="1500" err="1">
                <a:solidFill>
                  <a:srgbClr val="41A1C0"/>
                </a:solidFill>
                <a:latin typeface="Menlo" panose="020B0609030804020204" pitchFamily="49" charset="0"/>
              </a:rPr>
              <a:t>updateConversionValue</a:t>
            </a:r>
            <a:r>
              <a:rPr lang="en" altLang="ko-Kore-KR" sz="1500">
                <a:solidFill>
                  <a:srgbClr val="FFFFFF"/>
                </a:solidFill>
                <a:latin typeface="Menlo" panose="020B0609030804020204" pitchFamily="49" charset="0"/>
              </a:rPr>
              <a:t>:(</a:t>
            </a:r>
            <a:r>
              <a:rPr lang="en" altLang="ko-Kore-KR" sz="1500" err="1">
                <a:solidFill>
                  <a:srgbClr val="D0A8FF"/>
                </a:solidFill>
                <a:latin typeface="Menlo" panose="020B0609030804020204" pitchFamily="49" charset="0"/>
              </a:rPr>
              <a:t>NSInteger</a:t>
            </a:r>
            <a:r>
              <a:rPr lang="en" altLang="ko-Kore-KR" sz="1500">
                <a:solidFill>
                  <a:srgbClr val="FFFFFF"/>
                </a:solidFill>
                <a:latin typeface="Menlo" panose="020B0609030804020204" pitchFamily="49" charset="0"/>
              </a:rPr>
              <a:t>)</a:t>
            </a:r>
            <a:r>
              <a:rPr lang="en" altLang="ko-Kore-KR" sz="1500" err="1">
                <a:solidFill>
                  <a:srgbClr val="FFFFFF"/>
                </a:solidFill>
                <a:latin typeface="Menlo" panose="020B0609030804020204" pitchFamily="49" charset="0"/>
              </a:rPr>
              <a:t>conversionValue</a:t>
            </a:r>
            <a:r>
              <a:rPr lang="en" altLang="ko-Kore-KR" sz="1500">
                <a:solidFill>
                  <a:srgbClr val="FFFFFF"/>
                </a:solidFill>
                <a:latin typeface="Menlo" panose="020B0609030804020204" pitchFamily="49" charset="0"/>
              </a:rPr>
              <a:t> API_AVAILABLE(</a:t>
            </a:r>
            <a:r>
              <a:rPr lang="en" altLang="ko-Kore-KR" sz="1500" err="1">
                <a:solidFill>
                  <a:srgbClr val="FFFFFF"/>
                </a:solidFill>
                <a:latin typeface="Menlo" panose="020B0609030804020204" pitchFamily="49" charset="0"/>
              </a:rPr>
              <a:t>ios</a:t>
            </a:r>
            <a:r>
              <a:rPr lang="en" altLang="ko-Kore-KR" sz="1500">
                <a:solidFill>
                  <a:srgbClr val="FFFFFF"/>
                </a:solidFill>
                <a:latin typeface="Menlo" panose="020B0609030804020204" pitchFamily="49" charset="0"/>
              </a:rPr>
              <a:t>(</a:t>
            </a:r>
            <a:r>
              <a:rPr lang="en" altLang="ko-Kore-KR" sz="1500">
                <a:solidFill>
                  <a:srgbClr val="D0BF69"/>
                </a:solidFill>
                <a:latin typeface="Menlo" panose="020B0609030804020204" pitchFamily="49" charset="0"/>
              </a:rPr>
              <a:t>14.0</a:t>
            </a:r>
            <a:r>
              <a:rPr lang="en" altLang="ko-Kore-KR" sz="1500">
                <a:solidFill>
                  <a:srgbClr val="FFFFFF"/>
                </a:solidFill>
                <a:latin typeface="Menlo" panose="020B0609030804020204" pitchFamily="49" charset="0"/>
              </a:rPr>
              <a:t>)) API_UNAVAILABLE(</a:t>
            </a:r>
            <a:r>
              <a:rPr lang="en" altLang="ko-Kore-KR" sz="1500" err="1">
                <a:solidFill>
                  <a:srgbClr val="FFFFFF"/>
                </a:solidFill>
                <a:latin typeface="Menlo" panose="020B0609030804020204" pitchFamily="49" charset="0"/>
              </a:rPr>
              <a:t>macos</a:t>
            </a:r>
            <a:r>
              <a:rPr lang="en" altLang="ko-Kore-KR" sz="1500">
                <a:solidFill>
                  <a:srgbClr val="FFFFFF"/>
                </a:solidFill>
                <a:latin typeface="Menlo" panose="020B0609030804020204" pitchFamily="49" charset="0"/>
              </a:rPr>
              <a:t>, </a:t>
            </a:r>
            <a:r>
              <a:rPr lang="en" altLang="ko-Kore-KR" sz="1500" err="1">
                <a:solidFill>
                  <a:srgbClr val="FFFFFF"/>
                </a:solidFill>
                <a:latin typeface="Menlo" panose="020B0609030804020204" pitchFamily="49" charset="0"/>
              </a:rPr>
              <a:t>watchos</a:t>
            </a:r>
            <a:r>
              <a:rPr lang="en" altLang="ko-Kore-KR" sz="1500">
                <a:solidFill>
                  <a:srgbClr val="FFFFFF"/>
                </a:solidFill>
                <a:latin typeface="Menlo" panose="020B0609030804020204" pitchFamily="49" charset="0"/>
              </a:rPr>
              <a:t>) __TVOS_PROHIBITED;</a:t>
            </a:r>
            <a:endParaRPr lang="en" altLang="ko-Kore-KR" sz="150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160144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252E06-C40E-AF42-B884-8FC8216049AF}"/>
              </a:ext>
            </a:extLst>
          </p:cNvPr>
          <p:cNvSpPr>
            <a:spLocks noGrp="1"/>
          </p:cNvSpPr>
          <p:nvPr>
            <p:ph type="title"/>
          </p:nvPr>
        </p:nvSpPr>
        <p:spPr/>
        <p:txBody>
          <a:bodyPr/>
          <a:lstStyle/>
          <a:p>
            <a:r>
              <a:rPr kumimoji="1" lang="en-US" altLang="ko-Kore-KR" err="1"/>
              <a:t>SkAdNetwork</a:t>
            </a:r>
            <a:r>
              <a:rPr kumimoji="1" lang="en-US" altLang="ko-Kore-KR"/>
              <a:t> improvements</a:t>
            </a:r>
            <a:endParaRPr kumimoji="1" lang="ko-Kore-KR" altLang="en-US"/>
          </a:p>
        </p:txBody>
      </p:sp>
      <p:sp>
        <p:nvSpPr>
          <p:cNvPr id="3" name="내용 개체 틀 2">
            <a:extLst>
              <a:ext uri="{FF2B5EF4-FFF2-40B4-BE49-F238E27FC236}">
                <a16:creationId xmlns:a16="http://schemas.microsoft.com/office/drawing/2014/main" id="{A593634E-57E0-3348-A433-7D462BB47C26}"/>
              </a:ext>
            </a:extLst>
          </p:cNvPr>
          <p:cNvSpPr>
            <a:spLocks noGrp="1"/>
          </p:cNvSpPr>
          <p:nvPr>
            <p:ph idx="1"/>
          </p:nvPr>
        </p:nvSpPr>
        <p:spPr/>
        <p:txBody>
          <a:bodyPr/>
          <a:lstStyle/>
          <a:p>
            <a:r>
              <a:rPr kumimoji="1" lang="en-US" altLang="ko-Kore-KR"/>
              <a:t>If you have advertising in you’re app or your app is advertised</a:t>
            </a:r>
          </a:p>
          <a:p>
            <a:pPr lvl="1"/>
            <a:r>
              <a:rPr kumimoji="1" lang="en-US" altLang="ko-Kore-KR"/>
              <a:t>Pick an ad network that supports </a:t>
            </a:r>
            <a:r>
              <a:rPr kumimoji="1" lang="en-US" altLang="ko-Kore-KR" err="1"/>
              <a:t>SKAdNetwork</a:t>
            </a:r>
            <a:endParaRPr kumimoji="1" lang="en-US" altLang="ko-Kore-KR"/>
          </a:p>
          <a:p>
            <a:r>
              <a:rPr kumimoji="1" lang="en-US" altLang="ko-Kore-KR"/>
              <a:t>If you’re an ad network</a:t>
            </a:r>
          </a:p>
          <a:p>
            <a:pPr lvl="1"/>
            <a:r>
              <a:rPr kumimoji="1" lang="en-US" altLang="ko-Kore-KR"/>
              <a:t>Adopt </a:t>
            </a:r>
            <a:r>
              <a:rPr kumimoji="1" lang="en-US" altLang="ko-Kore-KR" err="1"/>
              <a:t>SKAdNetwork</a:t>
            </a:r>
            <a:endParaRPr kumimoji="1" lang="en-US" altLang="ko-Kore-KR"/>
          </a:p>
          <a:p>
            <a:pPr lvl="1"/>
            <a:r>
              <a:rPr kumimoji="1" lang="en-US" altLang="ko-Kore-KR" err="1"/>
              <a:t>developer.apple.com</a:t>
            </a:r>
            <a:r>
              <a:rPr kumimoji="1" lang="en-US" altLang="ko-Kore-KR"/>
              <a:t>/documentation/</a:t>
            </a:r>
            <a:r>
              <a:rPr kumimoji="1" lang="en-US" altLang="ko-Kore-KR" err="1"/>
              <a:t>storekit</a:t>
            </a:r>
            <a:r>
              <a:rPr kumimoji="1" lang="en-US" altLang="ko-Kore-KR"/>
              <a:t>/</a:t>
            </a:r>
            <a:r>
              <a:rPr kumimoji="1" lang="en-US" altLang="ko-Kore-KR" err="1"/>
              <a:t>skadnetwork</a:t>
            </a:r>
            <a:endParaRPr kumimoji="1" lang="en-US" altLang="ko-Kore-KR"/>
          </a:p>
          <a:p>
            <a:pPr lvl="1"/>
            <a:r>
              <a:rPr lang="en" altLang="ko-Kore-KR">
                <a:hlinkClick r:id="rId3"/>
              </a:rPr>
              <a:t>What’s new with in-app purchase</a:t>
            </a:r>
            <a:endParaRPr lang="en" altLang="ko-Kore-KR"/>
          </a:p>
          <a:p>
            <a:pPr lvl="1"/>
            <a:endParaRPr kumimoji="1" lang="en-US" altLang="ko-Kore-KR"/>
          </a:p>
          <a:p>
            <a:pPr lvl="1"/>
            <a:endParaRPr kumimoji="1" lang="en-US" altLang="ko-Kore-KR"/>
          </a:p>
          <a:p>
            <a:endParaRPr kumimoji="1" lang="en-US" altLang="ko-Kore-KR"/>
          </a:p>
          <a:p>
            <a:endParaRPr kumimoji="1" lang="ko-Kore-KR" altLang="en-US"/>
          </a:p>
        </p:txBody>
      </p:sp>
    </p:spTree>
    <p:extLst>
      <p:ext uri="{BB962C8B-B14F-4D97-AF65-F5344CB8AC3E}">
        <p14:creationId xmlns:p14="http://schemas.microsoft.com/office/powerpoint/2010/main" val="190449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3B1B36-6961-E54B-9FEF-2A1CD0B232F6}"/>
              </a:ext>
            </a:extLst>
          </p:cNvPr>
          <p:cNvSpPr>
            <a:spLocks noGrp="1"/>
          </p:cNvSpPr>
          <p:nvPr>
            <p:ph type="title"/>
          </p:nvPr>
        </p:nvSpPr>
        <p:spPr/>
        <p:txBody>
          <a:bodyPr/>
          <a:lstStyle/>
          <a:p>
            <a:r>
              <a:rPr kumimoji="1" lang="en-US" altLang="ko-Kore-KR"/>
              <a:t>Control</a:t>
            </a:r>
            <a:endParaRPr kumimoji="1" lang="ko-Kore-KR" altLang="en-US"/>
          </a:p>
        </p:txBody>
      </p:sp>
      <p:sp>
        <p:nvSpPr>
          <p:cNvPr id="3" name="내용 개체 틀 2">
            <a:extLst>
              <a:ext uri="{FF2B5EF4-FFF2-40B4-BE49-F238E27FC236}">
                <a16:creationId xmlns:a16="http://schemas.microsoft.com/office/drawing/2014/main" id="{072ED8D7-EC22-1241-BC1C-46D9A48F7172}"/>
              </a:ext>
            </a:extLst>
          </p:cNvPr>
          <p:cNvSpPr>
            <a:spLocks noGrp="1"/>
          </p:cNvSpPr>
          <p:nvPr>
            <p:ph idx="1"/>
          </p:nvPr>
        </p:nvSpPr>
        <p:spPr/>
        <p:txBody>
          <a:bodyPr/>
          <a:lstStyle/>
          <a:p>
            <a:r>
              <a:rPr kumimoji="1" lang="en-US" altLang="ko-Kore-KR"/>
              <a:t>Network control</a:t>
            </a:r>
          </a:p>
          <a:p>
            <a:r>
              <a:rPr kumimoji="1" lang="en-US" altLang="ko-Kore-KR"/>
              <a:t>Nearby interaction framework</a:t>
            </a:r>
          </a:p>
          <a:p>
            <a:r>
              <a:rPr kumimoji="1" lang="en-US" altLang="ko-Kore-KR"/>
              <a:t>App clips</a:t>
            </a:r>
          </a:p>
          <a:p>
            <a:r>
              <a:rPr kumimoji="1" lang="en-US" altLang="ko-Kore-KR"/>
              <a:t>Safari web extensions</a:t>
            </a:r>
          </a:p>
          <a:p>
            <a:r>
              <a:rPr kumimoji="1" lang="en-US" altLang="ko-Kore-KR" err="1"/>
              <a:t>Updateds</a:t>
            </a:r>
            <a:r>
              <a:rPr kumimoji="1" lang="en-US" altLang="ko-Kore-KR"/>
              <a:t> for macOS apps</a:t>
            </a:r>
          </a:p>
        </p:txBody>
      </p:sp>
    </p:spTree>
    <p:extLst>
      <p:ext uri="{BB962C8B-B14F-4D97-AF65-F5344CB8AC3E}">
        <p14:creationId xmlns:p14="http://schemas.microsoft.com/office/powerpoint/2010/main" val="81634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Network privacy – Local network</a:t>
            </a:r>
            <a:endParaRPr kumimoji="1" lang="ko-Kore-KR" altLang="en-US"/>
          </a:p>
        </p:txBody>
      </p:sp>
      <p:pic>
        <p:nvPicPr>
          <p:cNvPr id="9" name="그림 8" descr="전자기기, 표지판, 거리이(가) 표시된 사진&#10;&#10;자동 생성된 설명">
            <a:extLst>
              <a:ext uri="{FF2B5EF4-FFF2-40B4-BE49-F238E27FC236}">
                <a16:creationId xmlns:a16="http://schemas.microsoft.com/office/drawing/2014/main" id="{2CA81306-14A0-9F41-92C4-321FE26B77CA}"/>
              </a:ext>
            </a:extLst>
          </p:cNvPr>
          <p:cNvPicPr>
            <a:picLocks noChangeAspect="1"/>
          </p:cNvPicPr>
          <p:nvPr/>
        </p:nvPicPr>
        <p:blipFill rotWithShape="1">
          <a:blip r:embed="rId3"/>
          <a:srcRect b="6537"/>
          <a:stretch/>
        </p:blipFill>
        <p:spPr>
          <a:xfrm>
            <a:off x="3008947" y="1401224"/>
            <a:ext cx="6174105" cy="2687900"/>
          </a:xfrm>
          <a:prstGeom prst="rect">
            <a:avLst/>
          </a:prstGeom>
        </p:spPr>
      </p:pic>
      <p:pic>
        <p:nvPicPr>
          <p:cNvPr id="11" name="그림 10" descr="전화, 휴대폰, 사진, 모니터이(가) 표시된 사진&#10;&#10;자동 생성된 설명">
            <a:extLst>
              <a:ext uri="{FF2B5EF4-FFF2-40B4-BE49-F238E27FC236}">
                <a16:creationId xmlns:a16="http://schemas.microsoft.com/office/drawing/2014/main" id="{CD80AC66-91C1-D943-86BB-7BC537401BEE}"/>
              </a:ext>
            </a:extLst>
          </p:cNvPr>
          <p:cNvPicPr>
            <a:picLocks noChangeAspect="1"/>
          </p:cNvPicPr>
          <p:nvPr/>
        </p:nvPicPr>
        <p:blipFill rotWithShape="1">
          <a:blip r:embed="rId4"/>
          <a:srcRect t="6486" r="1350"/>
          <a:stretch/>
        </p:blipFill>
        <p:spPr>
          <a:xfrm>
            <a:off x="3008947" y="4089123"/>
            <a:ext cx="6174105" cy="2668614"/>
          </a:xfrm>
          <a:prstGeom prst="rect">
            <a:avLst/>
          </a:prstGeom>
        </p:spPr>
      </p:pic>
    </p:spTree>
    <p:extLst>
      <p:ext uri="{BB962C8B-B14F-4D97-AF65-F5344CB8AC3E}">
        <p14:creationId xmlns:p14="http://schemas.microsoft.com/office/powerpoint/2010/main" val="181946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Network privacy – Local network</a:t>
            </a:r>
            <a:endParaRPr kumimoji="1" lang="ko-Kore-KR" altLang="en-US"/>
          </a:p>
        </p:txBody>
      </p:sp>
      <p:sp>
        <p:nvSpPr>
          <p:cNvPr id="3" name="내용 개체 틀 2">
            <a:extLst>
              <a:ext uri="{FF2B5EF4-FFF2-40B4-BE49-F238E27FC236}">
                <a16:creationId xmlns:a16="http://schemas.microsoft.com/office/drawing/2014/main" id="{B8312ABC-166B-F040-8A47-169091848F57}"/>
              </a:ext>
            </a:extLst>
          </p:cNvPr>
          <p:cNvSpPr>
            <a:spLocks noGrp="1"/>
          </p:cNvSpPr>
          <p:nvPr>
            <p:ph idx="1"/>
          </p:nvPr>
        </p:nvSpPr>
        <p:spPr>
          <a:xfrm>
            <a:off x="838200" y="1825625"/>
            <a:ext cx="8113295" cy="4351338"/>
          </a:xfrm>
        </p:spPr>
        <p:txBody>
          <a:bodyPr/>
          <a:lstStyle/>
          <a:p>
            <a:r>
              <a:rPr kumimoji="1" lang="en-US" altLang="ko-Kore-KR"/>
              <a:t>Accessing the local network will trigger a prompt to the user requesting permission</a:t>
            </a:r>
          </a:p>
          <a:p>
            <a:r>
              <a:rPr kumimoji="1" lang="en-US" altLang="ko-Kore-KR"/>
              <a:t>Declare your bonjour services in the </a:t>
            </a:r>
            <a:r>
              <a:rPr kumimoji="1" lang="en-US" altLang="ko-Kore-KR" err="1"/>
              <a:t>info.plist</a:t>
            </a:r>
            <a:endParaRPr kumimoji="1" lang="en-US" altLang="ko-Kore-KR"/>
          </a:p>
          <a:p>
            <a:r>
              <a:rPr kumimoji="1" lang="en-US" altLang="ko-Kore-KR"/>
              <a:t>Make sure to give context for your request Prompt at the right time Provide a clear usage description</a:t>
            </a:r>
          </a:p>
          <a:p>
            <a:r>
              <a:rPr kumimoji="1" lang="en-US" altLang="ko-Kore-KR"/>
              <a:t>Learn more about local networking : </a:t>
            </a:r>
            <a:r>
              <a:rPr lang="en" altLang="ko-Kore-KR">
                <a:hlinkClick r:id="rId3"/>
              </a:rPr>
              <a:t>Support local network privacy in your app</a:t>
            </a:r>
            <a:endParaRPr lang="en" altLang="ko-Kore-KR"/>
          </a:p>
          <a:p>
            <a:endParaRPr kumimoji="1" lang="en-US" altLang="ko-Kore-KR"/>
          </a:p>
          <a:p>
            <a:endParaRPr kumimoji="1" lang="ko-Kore-KR" altLang="en-US"/>
          </a:p>
        </p:txBody>
      </p:sp>
      <p:pic>
        <p:nvPicPr>
          <p:cNvPr id="7" name="그림 6" descr="텍스트이(가) 표시된 사진&#10;&#10;자동 생성된 설명">
            <a:extLst>
              <a:ext uri="{FF2B5EF4-FFF2-40B4-BE49-F238E27FC236}">
                <a16:creationId xmlns:a16="http://schemas.microsoft.com/office/drawing/2014/main" id="{355AD270-1CC7-BC4A-B1CB-A80D31DD3D19}"/>
              </a:ext>
            </a:extLst>
          </p:cNvPr>
          <p:cNvPicPr>
            <a:picLocks noChangeAspect="1"/>
          </p:cNvPicPr>
          <p:nvPr/>
        </p:nvPicPr>
        <p:blipFill rotWithShape="1">
          <a:blip r:embed="rId4"/>
          <a:srcRect r="3422"/>
          <a:stretch/>
        </p:blipFill>
        <p:spPr>
          <a:xfrm>
            <a:off x="9146344" y="1329531"/>
            <a:ext cx="2384395" cy="5343525"/>
          </a:xfrm>
          <a:prstGeom prst="rect">
            <a:avLst/>
          </a:prstGeom>
        </p:spPr>
      </p:pic>
    </p:spTree>
    <p:extLst>
      <p:ext uri="{BB962C8B-B14F-4D97-AF65-F5344CB8AC3E}">
        <p14:creationId xmlns:p14="http://schemas.microsoft.com/office/powerpoint/2010/main" val="257774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C4F771-3F01-4748-81C7-C864C6D73906}"/>
              </a:ext>
            </a:extLst>
          </p:cNvPr>
          <p:cNvSpPr>
            <a:spLocks noGrp="1"/>
          </p:cNvSpPr>
          <p:nvPr>
            <p:ph type="title"/>
          </p:nvPr>
        </p:nvSpPr>
        <p:spPr/>
        <p:txBody>
          <a:bodyPr/>
          <a:lstStyle/>
          <a:p>
            <a:r>
              <a:rPr kumimoji="1" lang="en-US" altLang="ko-Kore-KR"/>
              <a:t>Network privacy – Local network</a:t>
            </a:r>
            <a:endParaRPr kumimoji="1" lang="ko-Kore-KR" altLang="en-US"/>
          </a:p>
        </p:txBody>
      </p:sp>
      <p:pic>
        <p:nvPicPr>
          <p:cNvPr id="5" name="내용 개체 틀 4" descr="텍스트이(가) 표시된 사진&#10;&#10;자동 생성된 설명">
            <a:extLst>
              <a:ext uri="{FF2B5EF4-FFF2-40B4-BE49-F238E27FC236}">
                <a16:creationId xmlns:a16="http://schemas.microsoft.com/office/drawing/2014/main" id="{7E96FA44-C0F3-FA41-A84A-13E3C229A7C1}"/>
              </a:ext>
            </a:extLst>
          </p:cNvPr>
          <p:cNvPicPr>
            <a:picLocks noGrp="1" noChangeAspect="1"/>
          </p:cNvPicPr>
          <p:nvPr>
            <p:ph idx="1"/>
          </p:nvPr>
        </p:nvPicPr>
        <p:blipFill>
          <a:blip r:embed="rId3"/>
          <a:stretch>
            <a:fillRect/>
          </a:stretch>
        </p:blipFill>
        <p:spPr>
          <a:xfrm>
            <a:off x="324853" y="1905168"/>
            <a:ext cx="1986999" cy="4351338"/>
          </a:xfrm>
        </p:spPr>
      </p:pic>
      <p:pic>
        <p:nvPicPr>
          <p:cNvPr id="7" name="그림 6" descr="텍스트이(가) 표시된 사진&#10;&#10;자동 생성된 설명">
            <a:extLst>
              <a:ext uri="{FF2B5EF4-FFF2-40B4-BE49-F238E27FC236}">
                <a16:creationId xmlns:a16="http://schemas.microsoft.com/office/drawing/2014/main" id="{DF708072-F0C5-0847-92F4-0159D525C32E}"/>
              </a:ext>
            </a:extLst>
          </p:cNvPr>
          <p:cNvPicPr>
            <a:picLocks noChangeAspect="1"/>
          </p:cNvPicPr>
          <p:nvPr/>
        </p:nvPicPr>
        <p:blipFill>
          <a:blip r:embed="rId4"/>
          <a:stretch>
            <a:fillRect/>
          </a:stretch>
        </p:blipFill>
        <p:spPr>
          <a:xfrm>
            <a:off x="2425579" y="1905168"/>
            <a:ext cx="2766060" cy="1847850"/>
          </a:xfrm>
          <a:prstGeom prst="rect">
            <a:avLst/>
          </a:prstGeom>
        </p:spPr>
      </p:pic>
      <p:pic>
        <p:nvPicPr>
          <p:cNvPr id="9" name="그림 8">
            <a:extLst>
              <a:ext uri="{FF2B5EF4-FFF2-40B4-BE49-F238E27FC236}">
                <a16:creationId xmlns:a16="http://schemas.microsoft.com/office/drawing/2014/main" id="{F1CD8225-D8E2-F34E-90D8-A1E17B52BBB2}"/>
              </a:ext>
            </a:extLst>
          </p:cNvPr>
          <p:cNvPicPr>
            <a:picLocks noChangeAspect="1"/>
          </p:cNvPicPr>
          <p:nvPr/>
        </p:nvPicPr>
        <p:blipFill rotWithShape="1">
          <a:blip r:embed="rId5"/>
          <a:srcRect t="6050" r="1662" b="1609"/>
          <a:stretch/>
        </p:blipFill>
        <p:spPr>
          <a:xfrm>
            <a:off x="2425579" y="4556042"/>
            <a:ext cx="9441568" cy="1700464"/>
          </a:xfrm>
          <a:prstGeom prst="rect">
            <a:avLst/>
          </a:prstGeom>
        </p:spPr>
      </p:pic>
    </p:spTree>
    <p:extLst>
      <p:ext uri="{BB962C8B-B14F-4D97-AF65-F5344CB8AC3E}">
        <p14:creationId xmlns:p14="http://schemas.microsoft.com/office/powerpoint/2010/main" val="3640021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Network privacy – Wi-Fi address</a:t>
            </a:r>
            <a:endParaRPr kumimoji="1" lang="ko-Kore-KR" altLang="en-US"/>
          </a:p>
        </p:txBody>
      </p:sp>
      <p:pic>
        <p:nvPicPr>
          <p:cNvPr id="7" name="내용 개체 틀 6">
            <a:extLst>
              <a:ext uri="{FF2B5EF4-FFF2-40B4-BE49-F238E27FC236}">
                <a16:creationId xmlns:a16="http://schemas.microsoft.com/office/drawing/2014/main" id="{3A6095BB-16D2-9C44-88BD-17F7380B79F0}"/>
              </a:ext>
            </a:extLst>
          </p:cNvPr>
          <p:cNvPicPr>
            <a:picLocks noGrp="1" noChangeAspect="1"/>
          </p:cNvPicPr>
          <p:nvPr>
            <p:ph idx="1"/>
          </p:nvPr>
        </p:nvPicPr>
        <p:blipFill>
          <a:blip r:embed="rId3"/>
          <a:stretch>
            <a:fillRect/>
          </a:stretch>
        </p:blipFill>
        <p:spPr>
          <a:xfrm>
            <a:off x="2379666" y="1825625"/>
            <a:ext cx="7432668" cy="4351338"/>
          </a:xfrm>
        </p:spPr>
      </p:pic>
    </p:spTree>
    <p:extLst>
      <p:ext uri="{BB962C8B-B14F-4D97-AF65-F5344CB8AC3E}">
        <p14:creationId xmlns:p14="http://schemas.microsoft.com/office/powerpoint/2010/main" val="1860043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Private Wi-Fi address</a:t>
            </a:r>
            <a:endParaRPr kumimoji="1" lang="ko-Kore-KR" altLang="en-US"/>
          </a:p>
        </p:txBody>
      </p:sp>
      <p:sp>
        <p:nvSpPr>
          <p:cNvPr id="3" name="내용 개체 틀 2">
            <a:extLst>
              <a:ext uri="{FF2B5EF4-FFF2-40B4-BE49-F238E27FC236}">
                <a16:creationId xmlns:a16="http://schemas.microsoft.com/office/drawing/2014/main" id="{B8312ABC-166B-F040-8A47-169091848F57}"/>
              </a:ext>
            </a:extLst>
          </p:cNvPr>
          <p:cNvSpPr>
            <a:spLocks noGrp="1"/>
          </p:cNvSpPr>
          <p:nvPr>
            <p:ph idx="1"/>
          </p:nvPr>
        </p:nvSpPr>
        <p:spPr/>
        <p:txBody>
          <a:bodyPr/>
          <a:lstStyle/>
          <a:p>
            <a:endParaRPr kumimoji="1" lang="en-US" altLang="ko-KR"/>
          </a:p>
          <a:p>
            <a:endParaRPr kumimoji="1" lang="en-US" altLang="ko-Kore-KR"/>
          </a:p>
          <a:p>
            <a:endParaRPr kumimoji="1" lang="ko-Kore-KR" altLang="en-US"/>
          </a:p>
        </p:txBody>
      </p:sp>
      <p:pic>
        <p:nvPicPr>
          <p:cNvPr id="5" name="그림 4">
            <a:extLst>
              <a:ext uri="{FF2B5EF4-FFF2-40B4-BE49-F238E27FC236}">
                <a16:creationId xmlns:a16="http://schemas.microsoft.com/office/drawing/2014/main" id="{4B0D6A40-2065-2A4D-990A-ECF53B821EC9}"/>
              </a:ext>
            </a:extLst>
          </p:cNvPr>
          <p:cNvPicPr>
            <a:picLocks noChangeAspect="1"/>
          </p:cNvPicPr>
          <p:nvPr/>
        </p:nvPicPr>
        <p:blipFill>
          <a:blip r:embed="rId3"/>
          <a:stretch>
            <a:fillRect/>
          </a:stretch>
        </p:blipFill>
        <p:spPr>
          <a:xfrm>
            <a:off x="219028" y="2191194"/>
            <a:ext cx="5860288" cy="3421888"/>
          </a:xfrm>
          <a:prstGeom prst="rect">
            <a:avLst/>
          </a:prstGeom>
        </p:spPr>
      </p:pic>
      <p:pic>
        <p:nvPicPr>
          <p:cNvPr id="7" name="그림 6">
            <a:extLst>
              <a:ext uri="{FF2B5EF4-FFF2-40B4-BE49-F238E27FC236}">
                <a16:creationId xmlns:a16="http://schemas.microsoft.com/office/drawing/2014/main" id="{330E4648-1818-494C-A78E-EDE80A19E1A9}"/>
              </a:ext>
            </a:extLst>
          </p:cNvPr>
          <p:cNvPicPr>
            <a:picLocks noChangeAspect="1"/>
          </p:cNvPicPr>
          <p:nvPr/>
        </p:nvPicPr>
        <p:blipFill>
          <a:blip r:embed="rId4"/>
          <a:stretch>
            <a:fillRect/>
          </a:stretch>
        </p:blipFill>
        <p:spPr>
          <a:xfrm>
            <a:off x="6096000" y="2191194"/>
            <a:ext cx="5811520" cy="3397504"/>
          </a:xfrm>
          <a:prstGeom prst="rect">
            <a:avLst/>
          </a:prstGeom>
        </p:spPr>
      </p:pic>
    </p:spTree>
    <p:extLst>
      <p:ext uri="{BB962C8B-B14F-4D97-AF65-F5344CB8AC3E}">
        <p14:creationId xmlns:p14="http://schemas.microsoft.com/office/powerpoint/2010/main" val="3899737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28CD38-5E00-134E-9CB4-D7600C3488C1}"/>
              </a:ext>
            </a:extLst>
          </p:cNvPr>
          <p:cNvSpPr>
            <a:spLocks noGrp="1"/>
          </p:cNvSpPr>
          <p:nvPr>
            <p:ph type="title"/>
          </p:nvPr>
        </p:nvSpPr>
        <p:spPr/>
        <p:txBody>
          <a:bodyPr/>
          <a:lstStyle/>
          <a:p>
            <a:r>
              <a:rPr kumimoji="1" lang="en-US" altLang="ko-Kore-KR"/>
              <a:t>Private Wi-Fi address</a:t>
            </a:r>
            <a:endParaRPr kumimoji="1" lang="ko-Kore-KR" altLang="en-US"/>
          </a:p>
        </p:txBody>
      </p:sp>
      <p:sp>
        <p:nvSpPr>
          <p:cNvPr id="3" name="내용 개체 틀 2">
            <a:extLst>
              <a:ext uri="{FF2B5EF4-FFF2-40B4-BE49-F238E27FC236}">
                <a16:creationId xmlns:a16="http://schemas.microsoft.com/office/drawing/2014/main" id="{B8312ABC-166B-F040-8A47-169091848F57}"/>
              </a:ext>
            </a:extLst>
          </p:cNvPr>
          <p:cNvSpPr>
            <a:spLocks noGrp="1"/>
          </p:cNvSpPr>
          <p:nvPr>
            <p:ph idx="1"/>
          </p:nvPr>
        </p:nvSpPr>
        <p:spPr/>
        <p:txBody>
          <a:bodyPr/>
          <a:lstStyle/>
          <a:p>
            <a:r>
              <a:rPr kumimoji="1" lang="en-US" altLang="ko-Kore-KR"/>
              <a:t>Users can manage private Wi-Fi address in Wi-Fi network settings</a:t>
            </a:r>
          </a:p>
          <a:p>
            <a:endParaRPr kumimoji="1" lang="en-US" altLang="ko-KR"/>
          </a:p>
          <a:p>
            <a:endParaRPr kumimoji="1" lang="en-US" altLang="ko-Kore-KR"/>
          </a:p>
          <a:p>
            <a:endParaRPr kumimoji="1" lang="ko-Kore-KR" altLang="en-US"/>
          </a:p>
        </p:txBody>
      </p:sp>
      <p:pic>
        <p:nvPicPr>
          <p:cNvPr id="5" name="그림 4" descr="텍스트이(가) 표시된 사진&#10;&#10;자동 생성된 설명">
            <a:extLst>
              <a:ext uri="{FF2B5EF4-FFF2-40B4-BE49-F238E27FC236}">
                <a16:creationId xmlns:a16="http://schemas.microsoft.com/office/drawing/2014/main" id="{172C055F-0171-9740-A4C5-CBCEA317EE8F}"/>
              </a:ext>
            </a:extLst>
          </p:cNvPr>
          <p:cNvPicPr>
            <a:picLocks noChangeAspect="1"/>
          </p:cNvPicPr>
          <p:nvPr/>
        </p:nvPicPr>
        <p:blipFill>
          <a:blip r:embed="rId3"/>
          <a:stretch>
            <a:fillRect/>
          </a:stretch>
        </p:blipFill>
        <p:spPr>
          <a:xfrm>
            <a:off x="1141316" y="2342147"/>
            <a:ext cx="2833116" cy="4299204"/>
          </a:xfrm>
          <a:prstGeom prst="rect">
            <a:avLst/>
          </a:prstGeom>
        </p:spPr>
      </p:pic>
      <p:pic>
        <p:nvPicPr>
          <p:cNvPr id="7" name="그림 6" descr="병, 사진, 표지판, 여자이(가) 표시된 사진&#10;&#10;자동 생성된 설명">
            <a:extLst>
              <a:ext uri="{FF2B5EF4-FFF2-40B4-BE49-F238E27FC236}">
                <a16:creationId xmlns:a16="http://schemas.microsoft.com/office/drawing/2014/main" id="{69D3DC8A-A150-7641-8ADC-86ED943A2539}"/>
              </a:ext>
            </a:extLst>
          </p:cNvPr>
          <p:cNvPicPr>
            <a:picLocks noChangeAspect="1"/>
          </p:cNvPicPr>
          <p:nvPr/>
        </p:nvPicPr>
        <p:blipFill>
          <a:blip r:embed="rId4"/>
          <a:stretch>
            <a:fillRect/>
          </a:stretch>
        </p:blipFill>
        <p:spPr>
          <a:xfrm>
            <a:off x="4901852" y="3250324"/>
            <a:ext cx="6148832" cy="2482850"/>
          </a:xfrm>
          <a:prstGeom prst="rect">
            <a:avLst/>
          </a:prstGeom>
        </p:spPr>
      </p:pic>
    </p:spTree>
    <p:extLst>
      <p:ext uri="{BB962C8B-B14F-4D97-AF65-F5344CB8AC3E}">
        <p14:creationId xmlns:p14="http://schemas.microsoft.com/office/powerpoint/2010/main" val="215946220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469154BADCA8C74FA84B43E176F5985B" ma:contentTypeVersion="7" ma:contentTypeDescription="새 문서를 만듭니다." ma:contentTypeScope="" ma:versionID="2d916123f73f15da6b7e01f9f1c0a81f">
  <xsd:schema xmlns:xsd="http://www.w3.org/2001/XMLSchema" xmlns:xs="http://www.w3.org/2001/XMLSchema" xmlns:p="http://schemas.microsoft.com/office/2006/metadata/properties" xmlns:ns2="438cea6d-3d5a-46ef-9f50-a6a510624121" targetNamespace="http://schemas.microsoft.com/office/2006/metadata/properties" ma:root="true" ma:fieldsID="a10c777f7578114788f68938b28082f5" ns2:_="">
    <xsd:import namespace="438cea6d-3d5a-46ef-9f50-a6a51062412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8cea6d-3d5a-46ef-9f50-a6a510624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F21DF0-AC3D-49DB-B2F7-33643439407F}">
  <ds:schemaRefs>
    <ds:schemaRef ds:uri="http://purl.org/dc/elements/1.1/"/>
    <ds:schemaRef ds:uri="http://schemas.microsoft.com/office/2006/metadata/properties"/>
    <ds:schemaRef ds:uri="http://schemas.microsoft.com/office/2006/documentManagement/types"/>
    <ds:schemaRef ds:uri="http://purl.org/dc/terms/"/>
    <ds:schemaRef ds:uri="http://www.w3.org/XML/1998/namespace"/>
    <ds:schemaRef ds:uri="http://schemas.openxmlformats.org/package/2006/metadata/core-properties"/>
    <ds:schemaRef ds:uri="http://schemas.microsoft.com/office/infopath/2007/PartnerControls"/>
    <ds:schemaRef ds:uri="438cea6d-3d5a-46ef-9f50-a6a510624121"/>
    <ds:schemaRef ds:uri="http://purl.org/dc/dcmitype/"/>
  </ds:schemaRefs>
</ds:datastoreItem>
</file>

<file path=customXml/itemProps2.xml><?xml version="1.0" encoding="utf-8"?>
<ds:datastoreItem xmlns:ds="http://schemas.openxmlformats.org/officeDocument/2006/customXml" ds:itemID="{90FC68EA-F505-43BC-BAB4-F45745491BE6}">
  <ds:schemaRefs>
    <ds:schemaRef ds:uri="http://schemas.microsoft.com/sharepoint/v3/contenttype/forms"/>
  </ds:schemaRefs>
</ds:datastoreItem>
</file>

<file path=customXml/itemProps3.xml><?xml version="1.0" encoding="utf-8"?>
<ds:datastoreItem xmlns:ds="http://schemas.openxmlformats.org/officeDocument/2006/customXml" ds:itemID="{5BDEBC13-DBC7-4267-AAAC-10A561FB42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8cea6d-3d5a-46ef-9f50-a6a5106241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11223</Words>
  <Application>Microsoft Office PowerPoint</Application>
  <PresentationFormat>와이드스크린</PresentationFormat>
  <Paragraphs>805</Paragraphs>
  <Slides>26</Slides>
  <Notes>26</Notes>
  <HiddenSlides>1</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26</vt:i4>
      </vt:variant>
    </vt:vector>
  </HeadingPairs>
  <TitlesOfParts>
    <vt:vector size="31" baseType="lpstr">
      <vt:lpstr>Menlo</vt:lpstr>
      <vt:lpstr>Arial</vt:lpstr>
      <vt:lpstr>Calibri</vt:lpstr>
      <vt:lpstr>Calibri Light</vt:lpstr>
      <vt:lpstr>Office 테마</vt:lpstr>
      <vt:lpstr>Apple wwdc 2020</vt:lpstr>
      <vt:lpstr>PowerPoint 프레젠테이션</vt:lpstr>
      <vt:lpstr>Control</vt:lpstr>
      <vt:lpstr>Network privacy – Local network</vt:lpstr>
      <vt:lpstr>Network privacy – Local network</vt:lpstr>
      <vt:lpstr>Network privacy – Local network</vt:lpstr>
      <vt:lpstr>Network privacy – Wi-Fi address</vt:lpstr>
      <vt:lpstr>Private Wi-Fi address</vt:lpstr>
      <vt:lpstr>Private Wi-Fi address</vt:lpstr>
      <vt:lpstr>Nearby interaction</vt:lpstr>
      <vt:lpstr>App clips</vt:lpstr>
      <vt:lpstr>Safari web extensions</vt:lpstr>
      <vt:lpstr>New control in mac os</vt:lpstr>
      <vt:lpstr>Transparency and control</vt:lpstr>
      <vt:lpstr>Tracking transparency and control</vt:lpstr>
      <vt:lpstr>Tracking transparency and control</vt:lpstr>
      <vt:lpstr>Tracking transparency and control</vt:lpstr>
      <vt:lpstr>App Tracking Transparency</vt:lpstr>
      <vt:lpstr>App Tracking Transparency</vt:lpstr>
      <vt:lpstr>SKAdNetwork improvements</vt:lpstr>
      <vt:lpstr>SKAdNetwork improvements</vt:lpstr>
      <vt:lpstr>SKAdNetwork improvements</vt:lpstr>
      <vt:lpstr>AdNetwork</vt:lpstr>
      <vt:lpstr>Source App</vt:lpstr>
      <vt:lpstr>Advertised App</vt:lpstr>
      <vt:lpstr>SkAdNetwork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wwdc 2020</dc:title>
  <dc:creator>김다영 (Kim, Dayoung) [kdang]</dc:creator>
  <cp:lastModifiedBy>임종욱 (Lim, Jonguk) [LightOfDawn]</cp:lastModifiedBy>
  <cp:revision>2</cp:revision>
  <dcterms:created xsi:type="dcterms:W3CDTF">2020-10-26T14:18:31Z</dcterms:created>
  <dcterms:modified xsi:type="dcterms:W3CDTF">2020-12-15T07:05:27Z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0x010100469154BADCA8C74FA84B43E176F5985B</vt:lpwstr>
  </property>
</Properties>
</file>